
<file path=[Content_Types].xml><?xml version="1.0" encoding="utf-8"?>
<Types xmlns="http://schemas.openxmlformats.org/package/2006/content-types">
  <Default Extension="xml" ContentType="application/xml"/>
  <Default Extension="(null)" ContentType="image/x-emf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embeddings/oleObject1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embeddings/oleObject2.bin" ContentType="application/vnd.openxmlformats-officedocument.oleObject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448" r:id="rId3"/>
    <p:sldId id="349" r:id="rId4"/>
    <p:sldId id="348" r:id="rId5"/>
    <p:sldId id="423" r:id="rId6"/>
    <p:sldId id="424" r:id="rId7"/>
    <p:sldId id="439" r:id="rId8"/>
    <p:sldId id="353" r:id="rId9"/>
    <p:sldId id="407" r:id="rId10"/>
    <p:sldId id="354" r:id="rId11"/>
    <p:sldId id="426" r:id="rId12"/>
    <p:sldId id="345" r:id="rId13"/>
    <p:sldId id="409" r:id="rId14"/>
    <p:sldId id="352" r:id="rId15"/>
    <p:sldId id="292" r:id="rId16"/>
    <p:sldId id="402" r:id="rId17"/>
    <p:sldId id="428" r:id="rId18"/>
    <p:sldId id="405" r:id="rId19"/>
    <p:sldId id="296" r:id="rId20"/>
    <p:sldId id="438" r:id="rId21"/>
    <p:sldId id="437" r:id="rId22"/>
    <p:sldId id="420" r:id="rId23"/>
    <p:sldId id="299" r:id="rId24"/>
    <p:sldId id="429" r:id="rId25"/>
    <p:sldId id="298" r:id="rId26"/>
    <p:sldId id="452" r:id="rId27"/>
    <p:sldId id="434" r:id="rId28"/>
    <p:sldId id="435" r:id="rId29"/>
    <p:sldId id="449" r:id="rId30"/>
    <p:sldId id="451" r:id="rId31"/>
    <p:sldId id="450" r:id="rId32"/>
    <p:sldId id="436" r:id="rId33"/>
    <p:sldId id="445" r:id="rId34"/>
    <p:sldId id="444" r:id="rId35"/>
    <p:sldId id="431" r:id="rId36"/>
    <p:sldId id="477" r:id="rId37"/>
    <p:sldId id="465" r:id="rId38"/>
    <p:sldId id="476" r:id="rId39"/>
    <p:sldId id="318" r:id="rId40"/>
    <p:sldId id="478" r:id="rId41"/>
    <p:sldId id="446" r:id="rId42"/>
    <p:sldId id="321" r:id="rId43"/>
    <p:sldId id="441" r:id="rId44"/>
    <p:sldId id="472" r:id="rId45"/>
    <p:sldId id="433" r:id="rId46"/>
    <p:sldId id="432" r:id="rId47"/>
    <p:sldId id="442" r:id="rId48"/>
    <p:sldId id="470" r:id="rId49"/>
    <p:sldId id="397" r:id="rId50"/>
    <p:sldId id="399" r:id="rId51"/>
    <p:sldId id="443" r:id="rId52"/>
    <p:sldId id="337" r:id="rId53"/>
    <p:sldId id="447" r:id="rId54"/>
    <p:sldId id="375" r:id="rId55"/>
    <p:sldId id="283" r:id="rId56"/>
    <p:sldId id="479" r:id="rId57"/>
    <p:sldId id="474" r:id="rId58"/>
    <p:sldId id="475" r:id="rId59"/>
    <p:sldId id="471" r:id="rId60"/>
    <p:sldId id="468" r:id="rId61"/>
    <p:sldId id="464" r:id="rId62"/>
    <p:sldId id="462" r:id="rId63"/>
    <p:sldId id="460" r:id="rId64"/>
    <p:sldId id="458" r:id="rId65"/>
    <p:sldId id="461" r:id="rId66"/>
    <p:sldId id="459" r:id="rId67"/>
    <p:sldId id="463" r:id="rId68"/>
    <p:sldId id="453" r:id="rId69"/>
    <p:sldId id="454" r:id="rId70"/>
    <p:sldId id="457" r:id="rId71"/>
    <p:sldId id="311" r:id="rId72"/>
    <p:sldId id="356" r:id="rId73"/>
    <p:sldId id="322" r:id="rId74"/>
    <p:sldId id="323" r:id="rId75"/>
    <p:sldId id="390" r:id="rId76"/>
    <p:sldId id="391" r:id="rId77"/>
    <p:sldId id="392" r:id="rId78"/>
    <p:sldId id="467" r:id="rId79"/>
    <p:sldId id="466" r:id="rId80"/>
    <p:sldId id="473" r:id="rId81"/>
  </p:sldIdLst>
  <p:sldSz cx="10058400" cy="7772400"/>
  <p:notesSz cx="9144000" cy="6858000"/>
  <p:defaultTextStyle>
    <a:defPPr>
      <a:defRPr lang="en-US"/>
    </a:defPPr>
    <a:lvl1pPr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09412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18824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28237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37649" algn="l" defTabSz="50941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47061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56473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65886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75298" algn="l" defTabSz="509412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55411" autoAdjust="0"/>
  </p:normalViewPr>
  <p:slideViewPr>
    <p:cSldViewPr snapToGrid="0" snapToObjects="1">
      <p:cViewPr varScale="1">
        <p:scale>
          <a:sx n="37" d="100"/>
          <a:sy n="37" d="100"/>
        </p:scale>
        <p:origin x="-2304" y="-120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92848"/>
    </p:cViewPr>
  </p:outlineViewPr>
  <p:notesTextViewPr>
    <p:cViewPr>
      <p:scale>
        <a:sx n="100" d="100"/>
        <a:sy n="100" d="100"/>
      </p:scale>
      <p:origin x="0" y="296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2384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4C361-2F1D-434C-AB4F-1596B4F81233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6C4BB-7896-5E4A-8D17-5807CAA2F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66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BC09-F59F-8C49-A658-977B3A0C7D29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9888" y="514350"/>
            <a:ext cx="3325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A8-FD5A-4B40-9E09-3071A0E8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0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3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are a mathematical model, but they are advertised as being inspired by neurons in the brain.</a:t>
            </a:r>
          </a:p>
          <a:p>
            <a:endParaRPr lang="en-US" dirty="0"/>
          </a:p>
          <a:p>
            <a:r>
              <a:rPr lang="en-US" dirty="0"/>
              <a:t>Mention</a:t>
            </a:r>
            <a:r>
              <a:rPr lang="en-US" baseline="0" dirty="0"/>
              <a:t> this is the basic neuron model used is almost all ANN’s</a:t>
            </a:r>
          </a:p>
          <a:p>
            <a:endParaRPr lang="en-US" baseline="0" dirty="0"/>
          </a:p>
          <a:p>
            <a:r>
              <a:rPr lang="en-US" baseline="0" dirty="0"/>
              <a:t>Mention it has been well understood that when organized like this a network of ANN’s can be used to solve complex functions and classifiers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terminology used is the neuron being considered is the post synaptic neuron when they are linear function approximators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concise</a:t>
            </a:r>
          </a:p>
          <a:p>
            <a:endParaRPr lang="en-US" dirty="0"/>
          </a:p>
          <a:p>
            <a:r>
              <a:rPr lang="en-US" dirty="0"/>
              <a:t>Real</a:t>
            </a:r>
            <a:r>
              <a:rPr lang="en-US" baseline="0" dirty="0"/>
              <a:t> neurons generate spikes</a:t>
            </a:r>
          </a:p>
          <a:p>
            <a:r>
              <a:rPr lang="en-US" baseline="0" dirty="0"/>
              <a:t>Believed that information is carried in spike rates</a:t>
            </a:r>
          </a:p>
          <a:p>
            <a:r>
              <a:rPr lang="en-US" baseline="0" dirty="0"/>
              <a:t>Rate coding is a simplification</a:t>
            </a:r>
          </a:p>
          <a:p>
            <a:endParaRPr lang="en-US" baseline="0" dirty="0"/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Rate-based</a:t>
            </a:r>
            <a:r>
              <a:rPr lang="en-US" baseline="0" dirty="0"/>
              <a:t> </a:t>
            </a:r>
            <a:r>
              <a:rPr lang="en-US" dirty="0"/>
              <a:t>neural network used when we see demonstrations from </a:t>
            </a:r>
            <a:r>
              <a:rPr lang="en-US" dirty="0" err="1"/>
              <a:t>google</a:t>
            </a:r>
            <a:r>
              <a:rPr lang="en-US" dirty="0"/>
              <a:t>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Spiking considered more powerful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DNN classifiers because of their performance</a:t>
            </a:r>
            <a:r>
              <a:rPr lang="en-US" baseline="0" dirty="0"/>
              <a:t> in image recognition</a:t>
            </a:r>
          </a:p>
          <a:p>
            <a:r>
              <a:rPr lang="en-US" baseline="0" dirty="0"/>
              <a:t>ANN in reinforcement learning because of their use as value function approximator</a:t>
            </a:r>
          </a:p>
          <a:p>
            <a:r>
              <a:rPr lang="en-US" baseline="0" dirty="0"/>
              <a:t>and finally Cogent Confabulation and </a:t>
            </a:r>
            <a:r>
              <a:rPr lang="en-US" baseline="0" dirty="0" err="1"/>
              <a:t>BsB</a:t>
            </a:r>
            <a:r>
              <a:rPr lang="en-US" baseline="0" dirty="0"/>
              <a:t> because of their joint efficacy in a text recognition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focus on more recent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4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9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Mention </a:t>
            </a:r>
            <a:r>
              <a:rPr lang="en-US" dirty="0" err="1">
                <a:solidFill>
                  <a:srgbClr val="000000"/>
                </a:solidFill>
                <a:cs typeface="Monaco"/>
              </a:rPr>
              <a:t>multiported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Memory layers, control layer and processing layer could use different technology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SSF’s will operate directly on data read from stack bus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To increase bus widths, increase bandwidth while minimizing interface power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provide access to entire page rather than cache-line</a:t>
            </a: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r>
              <a:rPr lang="en-US" dirty="0">
                <a:solidFill>
                  <a:srgbClr val="000000"/>
                </a:solidFill>
                <a:cs typeface="Monaco"/>
              </a:rPr>
              <a:t>there will be power considerations by not taking advantage of some reuse of data in local memory but I believe the performance benefits will outweigh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the disadvantages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Special streaming functions will also have the ability to operate on data in processing layers expected small</a:t>
            </a:r>
            <a:r>
              <a:rPr lang="en-US" baseline="0" dirty="0">
                <a:solidFill>
                  <a:srgbClr val="000000"/>
                </a:solidFill>
                <a:cs typeface="Monaco"/>
              </a:rPr>
              <a:t> amount of </a:t>
            </a:r>
            <a:r>
              <a:rPr lang="en-US" dirty="0">
                <a:solidFill>
                  <a:srgbClr val="000000"/>
                </a:solidFill>
                <a:cs typeface="Monaco"/>
              </a:rPr>
              <a:t>local memory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avoid DRAM page open latency by using a highly banked DRAM and arranging data in memory to allow back-to-back page opens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Careful consideration of layer state and kernel parameters required to maximize DRAM bandwidth</a:t>
            </a: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pPr marL="0" marR="0" lvl="2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cs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9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r>
              <a:rPr lang="en-US" dirty="0" smtClean="0"/>
              <a:t>I suspect most of</a:t>
            </a:r>
            <a:r>
              <a:rPr lang="en-US" baseline="0" dirty="0" smtClean="0"/>
              <a:t> us have heard of ANNs and their use in applications such as </a:t>
            </a:r>
            <a:r>
              <a:rPr lang="en-US" dirty="0" smtClean="0"/>
              <a:t>self-driving cars.</a:t>
            </a:r>
          </a:p>
          <a:p>
            <a:endParaRPr lang="en-US" dirty="0" smtClean="0"/>
          </a:p>
          <a:p>
            <a:r>
              <a:rPr lang="en-US" dirty="0" smtClean="0"/>
              <a:t>The ability for</a:t>
            </a:r>
            <a:r>
              <a:rPr lang="en-US" baseline="0" dirty="0" smtClean="0"/>
              <a:t> </a:t>
            </a:r>
            <a:r>
              <a:rPr lang="en-US" dirty="0" smtClean="0"/>
              <a:t>artificial neural networks</a:t>
            </a:r>
            <a:r>
              <a:rPr lang="en-US" baseline="0" dirty="0" smtClean="0"/>
              <a:t> </a:t>
            </a:r>
            <a:r>
              <a:rPr lang="en-US" dirty="0" smtClean="0"/>
              <a:t>to perform that function in a timely fashion within reasonable power</a:t>
            </a:r>
            <a:r>
              <a:rPr lang="en-US" baseline="0" dirty="0" smtClean="0"/>
              <a:t> and space constraints</a:t>
            </a:r>
            <a:r>
              <a:rPr lang="en-US" dirty="0" smtClean="0"/>
              <a:t> is what I am going to talk about today.</a:t>
            </a:r>
          </a:p>
          <a:p>
            <a:endParaRPr lang="en-US" dirty="0" smtClean="0"/>
          </a:p>
          <a:p>
            <a:pPr marL="0" marR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are going to review a system that is able to accelerate multiple instances of disparate useful sized artificial</a:t>
            </a:r>
            <a:r>
              <a:rPr lang="en-US" baseline="0" dirty="0" smtClean="0"/>
              <a:t> neural networks and provide power and/or area benefits over current state-of-the-art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Recently </a:t>
            </a:r>
            <a:r>
              <a:rPr lang="en-US" dirty="0"/>
              <a:t>ANN’s have demonstrated efficacy when employed as a part of face recognition, text recognition and game playing </a:t>
            </a:r>
            <a:r>
              <a:rPr lang="en-US" dirty="0" smtClean="0"/>
              <a:t>systems</a:t>
            </a:r>
            <a:endParaRPr lang="en-US" dirty="0"/>
          </a:p>
          <a:p>
            <a:r>
              <a:rPr lang="en-US" dirty="0"/>
              <a:t>So ANN’s are being deployed as we speak and we should therefore consider them to be in the ascent phase of the technology life cycle.</a:t>
            </a:r>
          </a:p>
          <a:p>
            <a:endParaRPr lang="en-US" dirty="0"/>
          </a:p>
          <a:p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able to process a group of 32 </a:t>
            </a:r>
            <a:r>
              <a:rPr lang="en-US" dirty="0" err="1"/>
              <a:t>ANes</a:t>
            </a:r>
            <a:r>
              <a:rPr lang="en-US" dirty="0"/>
              <a:t> each instruction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return data contains up to 32 words</a:t>
            </a:r>
          </a:p>
          <a:p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are weights, </a:t>
            </a:r>
            <a:r>
              <a:rPr lang="en-US" dirty="0" err="1"/>
              <a:t>ANe</a:t>
            </a:r>
            <a:r>
              <a:rPr lang="en-US" dirty="0"/>
              <a:t> states and result stored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2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0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84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6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27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this works assumption</a:t>
            </a:r>
            <a:r>
              <a:rPr lang="en-US" baseline="0" dirty="0"/>
              <a:t> that </a:t>
            </a:r>
            <a:r>
              <a:rPr lang="en-US" baseline="0" dirty="0" smtClean="0"/>
              <a:t>if ANNs fulfill their potential there will be </a:t>
            </a:r>
            <a:r>
              <a:rPr lang="en-US" dirty="0" smtClean="0"/>
              <a:t>embedded </a:t>
            </a:r>
            <a:r>
              <a:rPr lang="en-US" dirty="0"/>
              <a:t>applications </a:t>
            </a:r>
            <a:r>
              <a:rPr lang="en-US" dirty="0" smtClean="0"/>
              <a:t>that will employ ANNs for various system tasks and that </a:t>
            </a:r>
            <a:r>
              <a:rPr lang="en-US" dirty="0"/>
              <a:t>these ANNs to be processed at or near real time</a:t>
            </a:r>
            <a:r>
              <a:rPr lang="en-US" baseline="0" dirty="0" smtClean="0"/>
              <a:t>.</a:t>
            </a:r>
          </a:p>
          <a:p>
            <a:endParaRPr lang="en-US" baseline="0" dirty="0"/>
          </a:p>
          <a:p>
            <a:r>
              <a:rPr lang="en-US" baseline="0" dirty="0"/>
              <a:t>This means these systems will require multiple </a:t>
            </a:r>
            <a:r>
              <a:rPr lang="en-US" baseline="0" dirty="0" smtClean="0"/>
              <a:t>disparate ANN’s </a:t>
            </a:r>
            <a:r>
              <a:rPr lang="en-US" baseline="0" dirty="0"/>
              <a:t>to be running concurrently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StreamingOps</a:t>
            </a: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MAC, Multiply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SIMD Wrapper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add/divide/exponent/compare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6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8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7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1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 to back operations</a:t>
            </a:r>
          </a:p>
          <a:p>
            <a:endParaRPr lang="en-US" dirty="0"/>
          </a:p>
          <a:p>
            <a:r>
              <a:rPr lang="en-US" dirty="0"/>
              <a:t>accumulate DRAM access and use DiRAM4 datasheet </a:t>
            </a:r>
          </a:p>
          <a:p>
            <a:endParaRPr lang="en-US" dirty="0"/>
          </a:p>
          <a:p>
            <a:r>
              <a:rPr lang="en-US" dirty="0"/>
              <a:t>TSV energy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5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concludes my presentation.</a:t>
            </a:r>
          </a:p>
          <a:p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</a:t>
            </a:r>
            <a:r>
              <a:rPr lang="en-US" baseline="0" dirty="0"/>
              <a:t> ANNs are big and the</a:t>
            </a:r>
            <a:r>
              <a:rPr lang="en-US" dirty="0"/>
              <a:t> trend is that ANNs are</a:t>
            </a:r>
            <a:r>
              <a:rPr lang="en-US" baseline="0" dirty="0"/>
              <a:t> becoming larger and deeper</a:t>
            </a:r>
          </a:p>
          <a:p>
            <a:endParaRPr lang="en-US" baseline="0" dirty="0"/>
          </a:p>
          <a:p>
            <a:r>
              <a:rPr lang="en-US" baseline="0" dirty="0"/>
              <a:t>There is general acceptance that DRAM needs to be used to stored the parameters associated with an </a:t>
            </a:r>
            <a:r>
              <a:rPr lang="en-US" baseline="0" dirty="0" smtClean="0"/>
              <a:t>ANN</a:t>
            </a:r>
          </a:p>
          <a:p>
            <a:endParaRPr lang="en-US" baseline="0" dirty="0"/>
          </a:p>
          <a:p>
            <a:r>
              <a:rPr lang="en-US" baseline="0" dirty="0"/>
              <a:t>But many implementations have focused on using SRAM as an intermediate </a:t>
            </a:r>
            <a:r>
              <a:rPr lang="en-US" baseline="0" dirty="0" smtClean="0"/>
              <a:t>store often to isolate the system from the slower DRAM accesses.</a:t>
            </a:r>
          </a:p>
          <a:p>
            <a:r>
              <a:rPr lang="en-US" baseline="0" dirty="0" smtClean="0"/>
              <a:t>Now this has </a:t>
            </a:r>
            <a:r>
              <a:rPr lang="en-US" baseline="0" dirty="0"/>
              <a:t>proved to be very effective </a:t>
            </a:r>
            <a:r>
              <a:rPr lang="en-US" baseline="0" dirty="0" smtClean="0"/>
              <a:t> when </a:t>
            </a:r>
            <a:r>
              <a:rPr lang="en-US" baseline="0" dirty="0"/>
              <a:t>there are reuse opportunities where these cache-like structures can be </a:t>
            </a:r>
            <a:r>
              <a:rPr lang="en-US" baseline="0" dirty="0" smtClean="0"/>
              <a:t>loaded from DRAM then accessed </a:t>
            </a:r>
            <a:r>
              <a:rPr lang="en-US" baseline="0" dirty="0"/>
              <a:t>multiple times and thus keeping the slower DRAM accesses to a minimum</a:t>
            </a:r>
            <a:r>
              <a:rPr lang="en-US" baseline="0" dirty="0" smtClean="0"/>
              <a:t>.</a:t>
            </a:r>
            <a:endParaRPr lang="en-US" baseline="0" dirty="0"/>
          </a:p>
          <a:p>
            <a:r>
              <a:rPr lang="en-US" baseline="0" dirty="0" smtClean="0"/>
              <a:t>The </a:t>
            </a:r>
            <a:r>
              <a:rPr lang="en-US" baseline="0" dirty="0"/>
              <a:t>main reuse opportunities come in the form of shared parameters and batch </a:t>
            </a:r>
            <a:r>
              <a:rPr lang="en-US" baseline="0" dirty="0" smtClean="0"/>
              <a:t>processing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we are considering an embedded system that will not likely have batch </a:t>
            </a:r>
            <a:r>
              <a:rPr lang="en-US" baseline="0" smtClean="0"/>
              <a:t>processing opportunities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But other popular types </a:t>
            </a:r>
            <a:r>
              <a:rPr lang="en-US" baseline="0" dirty="0"/>
              <a:t>of </a:t>
            </a:r>
            <a:r>
              <a:rPr lang="en-US" baseline="0" dirty="0" smtClean="0"/>
              <a:t>ANNs </a:t>
            </a:r>
            <a:r>
              <a:rPr lang="en-US" baseline="0" dirty="0"/>
              <a:t>such as </a:t>
            </a:r>
            <a:r>
              <a:rPr lang="en-US" baseline="0" dirty="0" smtClean="0"/>
              <a:t>locally-connected </a:t>
            </a:r>
            <a:r>
              <a:rPr lang="en-US" dirty="0" smtClean="0"/>
              <a:t>DNNs </a:t>
            </a:r>
            <a:r>
              <a:rPr lang="en-US" dirty="0"/>
              <a:t>with non-shared kernels and LSTM </a:t>
            </a:r>
            <a:r>
              <a:rPr lang="en-US" dirty="0" smtClean="0"/>
              <a:t>that do not provide these reuse opportunities.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th</a:t>
            </a:r>
            <a:r>
              <a:rPr lang="en-US" dirty="0" smtClean="0"/>
              <a:t>e</a:t>
            </a:r>
            <a:r>
              <a:rPr lang="en-US" baseline="0" dirty="0" smtClean="0"/>
              <a:t> embedded application's we are targeting </a:t>
            </a:r>
            <a:r>
              <a:rPr lang="en-US" dirty="0" smtClean="0"/>
              <a:t>will </a:t>
            </a:r>
            <a:r>
              <a:rPr lang="en-US" baseline="0" dirty="0" smtClean="0"/>
              <a:t>expose limitations </a:t>
            </a:r>
            <a:r>
              <a:rPr lang="en-US" baseline="0" dirty="0"/>
              <a:t>of these </a:t>
            </a:r>
            <a:r>
              <a:rPr lang="en-US" baseline="0" dirty="0" smtClean="0"/>
              <a:t>current SRAM-based implementations</a:t>
            </a:r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5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3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1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concise</a:t>
            </a:r>
          </a:p>
          <a:p>
            <a:endParaRPr lang="en-US" dirty="0"/>
          </a:p>
          <a:p>
            <a:r>
              <a:rPr lang="en-US" dirty="0"/>
              <a:t>Mention ReLu</a:t>
            </a:r>
            <a:r>
              <a:rPr lang="en-US" baseline="0" dirty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94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77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StreamingOps</a:t>
            </a:r>
            <a:r>
              <a:rPr lang="en-US" dirty="0"/>
              <a:t> can also designed to operate on data from registers (or small local memory)</a:t>
            </a:r>
          </a:p>
          <a:p>
            <a:pPr lvl="1"/>
            <a:r>
              <a:rPr lang="en-US" dirty="0"/>
              <a:t>many ANN’s share a common kernel (CNNs) or operate on same input ROI</a:t>
            </a:r>
          </a:p>
          <a:p>
            <a:pPr lvl="1"/>
            <a:r>
              <a:rPr lang="en-US" dirty="0"/>
              <a:t>in some cases, storing the kernel or ROI in local memory may avoid unnecessary DRAM reads and IO energy</a:t>
            </a:r>
          </a:p>
          <a:p>
            <a:pPr lvl="1"/>
            <a:r>
              <a:rPr lang="en-US" dirty="0"/>
              <a:t>first convolution could be performed on kernel streamed from DRAM and further convolutions use local memory for one of the arguments</a:t>
            </a:r>
          </a:p>
          <a:p>
            <a:pPr lvl="2"/>
            <a:r>
              <a:rPr lang="en-US" b="1" i="1" dirty="0"/>
              <a:t>on PE the objective will be to maintain low ratio of local memory to processing</a:t>
            </a:r>
            <a:endParaRPr lang="en-US" dirty="0"/>
          </a:p>
          <a:p>
            <a:pPr lvl="1"/>
            <a:r>
              <a:rPr lang="en-US" dirty="0"/>
              <a:t>May consider small cache on Controller layer although this will still consume Stack bus TSV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48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7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48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3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97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51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3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measure would you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87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06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1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</a:t>
            </a:r>
            <a:r>
              <a:rPr lang="en-US" baseline="0" dirty="0"/>
              <a:t> the creation of this works system, when I had the urge to add SRAM because it made things easier, I forced myself to think how I could solve it with just the DRAM</a:t>
            </a:r>
          </a:p>
          <a:p>
            <a:endParaRPr lang="en-US" baseline="0" dirty="0"/>
          </a:p>
          <a:p>
            <a:r>
              <a:rPr lang="en-US" baseline="0" dirty="0"/>
              <a:t>This work is proposing using 3DIC technology, and in this case I felt it was important to also get a very good feel for the area associated with such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The problem is having a system implement multiple of these ANN’s in real time.</a:t>
            </a:r>
          </a:p>
          <a:p>
            <a:endParaRPr lang="en-US" sz="1000" dirty="0"/>
          </a:p>
          <a:p>
            <a:r>
              <a:rPr lang="en-US" sz="1000" dirty="0"/>
              <a:t>Effective ANN’s are big, they contains lots of neurons.</a:t>
            </a:r>
          </a:p>
          <a:p>
            <a:endParaRPr lang="en-US" sz="1000" dirty="0"/>
          </a:p>
          <a:p>
            <a:r>
              <a:rPr lang="en-US" sz="1000" dirty="0"/>
              <a:t>Current implementations typically employ graphics processors or application specific integrated circuits.</a:t>
            </a:r>
          </a:p>
          <a:p>
            <a:endParaRPr lang="en-US" sz="1000" dirty="0"/>
          </a:p>
          <a:p>
            <a:pPr marL="0" marR="0" lvl="1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 solutions have large real-estate and power requirements when supporting useful NN’s</a:t>
            </a:r>
            <a:r>
              <a:rPr lang="en-US" dirty="0">
                <a:solidFill>
                  <a:srgbClr val="000000"/>
                </a:solidFill>
                <a:cs typeface="Monaco"/>
              </a:rPr>
              <a:t> (GPU ~100W)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ASIC’s on the other hand can be designed to efficiently perform the ANN processing</a:t>
            </a:r>
            <a:r>
              <a:rPr lang="en-US" sz="1000" baseline="0" dirty="0"/>
              <a:t> </a:t>
            </a:r>
            <a:r>
              <a:rPr lang="en-US" dirty="0">
                <a:solidFill>
                  <a:srgbClr val="000000"/>
                </a:solidFill>
                <a:cs typeface="Monaco"/>
              </a:rPr>
              <a:t>but they typically target smaller network sizes and/or specific NN’s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So there isn't currently a solution out there that can support processing multiple ANN’s in real time within reasonable power and size constraints.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8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9888" y="514350"/>
            <a:ext cx="33258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work proposes taking advantage of 3D IC technology.</a:t>
            </a:r>
          </a:p>
          <a:p>
            <a:r>
              <a:rPr lang="en-US" dirty="0"/>
              <a:t>This 3D architecture will include a custom organized 3D DRAM to store the neural network and Data structures designed to access that DRAM effectively.</a:t>
            </a:r>
          </a:p>
          <a:p>
            <a:r>
              <a:rPr lang="en-US" dirty="0"/>
              <a:t>The</a:t>
            </a:r>
            <a:r>
              <a:rPr lang="en-US" baseline="0" dirty="0"/>
              <a:t> proposal also includes </a:t>
            </a:r>
            <a:r>
              <a:rPr lang="en-US" dirty="0"/>
              <a:t>custom processing layers to</a:t>
            </a:r>
            <a:r>
              <a:rPr lang="en-US" baseline="0" dirty="0"/>
              <a:t> perform the NN computations.</a:t>
            </a:r>
          </a:p>
          <a:p>
            <a:endParaRPr lang="en-US" dirty="0"/>
          </a:p>
          <a:p>
            <a:r>
              <a:rPr lang="en-US" dirty="0"/>
              <a:t>Using DRAM addresses the large network size requirement </a:t>
            </a:r>
          </a:p>
          <a:p>
            <a:r>
              <a:rPr lang="en-US" dirty="0"/>
              <a:t>and the 3D architecture</a:t>
            </a:r>
            <a:r>
              <a:rPr lang="en-US" baseline="0" dirty="0"/>
              <a:t> </a:t>
            </a:r>
            <a:r>
              <a:rPr lang="en-US" dirty="0"/>
              <a:t>ensures we can address bandwidth, space and power issues.</a:t>
            </a:r>
          </a:p>
          <a:p>
            <a:endParaRPr lang="en-US" dirty="0"/>
          </a:p>
          <a:p>
            <a:r>
              <a:rPr lang="en-US" strike="noStrike" dirty="0"/>
              <a:t>The custom processing layers will be targeted toward a family of ANN’s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8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primary contributions of this work is </a:t>
            </a:r>
          </a:p>
          <a:p>
            <a:r>
              <a:rPr lang="en-US" baseline="0" dirty="0"/>
              <a:t> - a custom organized 3DIC DRAM allowing us to provide the necessary memory bandwidth to process multiple ANN’s in real time</a:t>
            </a:r>
          </a:p>
          <a:p>
            <a:r>
              <a:rPr lang="en-US" baseline="0" dirty="0"/>
              <a:t> - data structures for storing parameters and neuron activation values</a:t>
            </a:r>
          </a:p>
          <a:p>
            <a:r>
              <a:rPr lang="en-US" baseline="0" dirty="0"/>
              <a:t> - a 3D architecture which will ensure the bandwidth provided by the custom memory can be processed at line rate by a processing layer customized to the functions required to process the target ANN’s</a:t>
            </a:r>
          </a:p>
          <a:p>
            <a:endParaRPr lang="en-US" dirty="0"/>
          </a:p>
          <a:p>
            <a:r>
              <a:rPr lang="en-US" baseline="0" dirty="0"/>
              <a:t>Combining these contributions will allow us to demonstrate a significant</a:t>
            </a:r>
            <a:r>
              <a:rPr lang="en-US" dirty="0"/>
              <a:t> performance improvement overcurrent solutions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A8-FD5A-4B40-9E09-3071A0E8F6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4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A995C-F779-9D43-9D07-0702230452DC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B35A-56B7-F745-9DC2-7818D0E153AD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8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8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76A-D274-2B4B-9341-F0CA5725C047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E851-60D7-4747-B089-B29A39F8F8C9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6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6A2EC-4BBA-064A-BBD8-24A504C0262E}" type="datetime1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2230968"/>
            <a:ext cx="4442460" cy="471201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1364D-AC7D-B04A-A5C7-091C013179B4}" type="datetime1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2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2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8B32-2B20-8345-BC3E-4D678DE02C1B}" type="datetime1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5B5-0BD9-2E4D-9639-E4B1CDBDF424}" type="datetime1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760E5-4661-374A-8BE7-AF9125E022A7}" type="datetime1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8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8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4035C-1FC7-7748-BA94-9B2A284454AA}" type="datetime1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2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5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6993F-01D7-DA4A-A7BC-9E30F81FEB76}" type="datetime1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1020128"/>
            <a:ext cx="9052560" cy="121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3425615"/>
            <a:ext cx="9052560" cy="351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0342C8-954C-8A4F-90C9-6391BCCFAFAB}" type="datetime1">
              <a:rPr lang="en-US" smtClean="0"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5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1 [Kim16], 2 [Che16], 3 [Esm05], 4 [Far11]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5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509412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5pPr>
      <a:lvl6pPr marL="509412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1018824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528237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2037649" algn="ctr" defTabSz="509412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82059" indent="-382059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827795" indent="-318383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273531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782943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–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292355" indent="-254706" algn="l" defTabSz="509412" rtl="0" eaLnBrk="1" fontAlgn="base" hangingPunct="1">
        <a:lnSpc>
          <a:spcPct val="100000"/>
        </a:lnSpc>
        <a:spcBef>
          <a:spcPct val="20000"/>
        </a:spcBef>
        <a:spcAft>
          <a:spcPts val="300"/>
        </a:spcAft>
        <a:buFont typeface="Arial" charset="0"/>
        <a:buChar char="»"/>
        <a:defRPr sz="18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4" Type="http://schemas.openxmlformats.org/officeDocument/2006/relationships/image" Target="../media/image29.(null)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(null)"/><Relationship Id="rId4" Type="http://schemas.openxmlformats.org/officeDocument/2006/relationships/image" Target="../media/image29.(null)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4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4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package" Target="../embeddings/Microsoft_Excel_Sheet3.xlsx"/><Relationship Id="rId5" Type="http://schemas.openxmlformats.org/officeDocument/2006/relationships/image" Target="../media/image43.png"/><Relationship Id="rId6" Type="http://schemas.openxmlformats.org/officeDocument/2006/relationships/package" Target="../embeddings/Microsoft_Excel_Sheet4.xlsx"/><Relationship Id="rId7" Type="http://schemas.openxmlformats.org/officeDocument/2006/relationships/image" Target="../media/image4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package" Target="../embeddings/Microsoft_Excel_Sheet5.xlsx"/><Relationship Id="rId5" Type="http://schemas.openxmlformats.org/officeDocument/2006/relationships/image" Target="../media/image45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4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package" Target="../embeddings/Microsoft_Excel_Sheet6.xlsx"/><Relationship Id="rId5" Type="http://schemas.openxmlformats.org/officeDocument/2006/relationships/image" Target="../media/image47.png"/><Relationship Id="rId6" Type="http://schemas.openxmlformats.org/officeDocument/2006/relationships/package" Target="../embeddings/Microsoft_Excel_Sheet7.xlsx"/><Relationship Id="rId7" Type="http://schemas.openxmlformats.org/officeDocument/2006/relationships/image" Target="../media/image4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package" Target="../embeddings/Microsoft_Excel_Sheet8.xlsx"/><Relationship Id="rId5" Type="http://schemas.openxmlformats.org/officeDocument/2006/relationships/image" Target="../media/image51.png"/><Relationship Id="rId6" Type="http://schemas.openxmlformats.org/officeDocument/2006/relationships/package" Target="../embeddings/Microsoft_Excel_Sheet9.xlsx"/><Relationship Id="rId7" Type="http://schemas.openxmlformats.org/officeDocument/2006/relationships/image" Target="../media/image5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0.xlsx"/><Relationship Id="rId4" Type="http://schemas.openxmlformats.org/officeDocument/2006/relationships/image" Target="../media/image53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5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package" Target="../embeddings/Microsoft_Excel_Sheet11.xlsx"/><Relationship Id="rId5" Type="http://schemas.openxmlformats.org/officeDocument/2006/relationships/image" Target="../media/image56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emf"/><Relationship Id="rId12" Type="http://schemas.openxmlformats.org/officeDocument/2006/relationships/image" Target="../media/image38.emf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audio" Target="../media/audio1.bin"/><Relationship Id="rId4" Type="http://schemas.openxmlformats.org/officeDocument/2006/relationships/audio" Target="../media/audio2.bin"/><Relationship Id="rId5" Type="http://schemas.openxmlformats.org/officeDocument/2006/relationships/image" Target="../media/image39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0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2018621"/>
            <a:ext cx="8549640" cy="2061891"/>
          </a:xfrm>
        </p:spPr>
        <p:txBody>
          <a:bodyPr/>
          <a:lstStyle/>
          <a:p>
            <a:r>
              <a:rPr lang="en-US" dirty="0"/>
              <a:t>A 3DIC system to aid in the acceleration of systems that employ multiple instances of artificial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Final exam : Lee B. Baker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ea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ea typeface="+mn-ea"/>
              </a:rPr>
              <a:t>Advisor: Paul </a:t>
            </a:r>
            <a:r>
              <a:rPr lang="en-US" dirty="0" err="1">
                <a:solidFill>
                  <a:srgbClr val="000000"/>
                </a:solidFill>
                <a:ea typeface="+mn-ea"/>
              </a:rPr>
              <a:t>Franzon</a:t>
            </a:r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3"/>
    </mc:Choice>
    <mc:Fallback xmlns="">
      <p:transition xmlns:p14="http://schemas.microsoft.com/office/powerpoint/2010/main" spd="slow" advTm="672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925711"/>
            <a:ext cx="9052560" cy="913199"/>
          </a:xfrm>
        </p:spPr>
        <p:txBody>
          <a:bodyPr/>
          <a:lstStyle/>
          <a:p>
            <a:r>
              <a:rPr lang="en-US" dirty="0"/>
              <a:t>Feasibility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74240"/>
            <a:ext cx="9052560" cy="44297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3D-DRAM be used effectively?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Can a useful system fit within the 3D stack footprint?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How can we control such a system?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1"/>
    </mc:Choice>
    <mc:Fallback xmlns="">
      <p:transition xmlns:p14="http://schemas.microsoft.com/office/powerpoint/2010/main" spd="slow" advTm="315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85554"/>
            <a:ext cx="9052560" cy="467256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An extensible architecture that can simultaneously process multiple disparate real-time DNNs 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Proposed a custom 3D-DRAM providing a ~32X bandwidth benefit compared to standard 3D-DRAM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A DNN system solution that employs pure 3DIC technology</a:t>
            </a:r>
          </a:p>
          <a:p>
            <a:pPr>
              <a:spcBef>
                <a:spcPts val="1200"/>
              </a:spcBef>
              <a:spcAft>
                <a:spcPts val="1500"/>
              </a:spcAft>
            </a:pPr>
            <a:r>
              <a:rPr lang="en-US" dirty="0"/>
              <a:t>Custom instructions and data structures that facilitate operating directly out of 3D-DRAM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1576798"/>
          </a:xfrm>
        </p:spPr>
        <p:txBody>
          <a:bodyPr>
            <a:normAutofit/>
          </a:bodyPr>
          <a:lstStyle/>
          <a:p>
            <a:r>
              <a:rPr lang="en-US" dirty="0"/>
              <a:t>a network of processing elements inspired by the connectivity and processing observed in the brain</a:t>
            </a:r>
          </a:p>
        </p:txBody>
      </p:sp>
      <p:pic>
        <p:nvPicPr>
          <p:cNvPr id="7" name="Picture 6" descr="simpleANN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78" y="4408695"/>
            <a:ext cx="3890462" cy="249186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" y="4921032"/>
            <a:ext cx="4706667" cy="15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925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processing elements or neurons are connected together to form a network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2832842"/>
            <a:ext cx="1790700" cy="14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2832842"/>
            <a:ext cx="3838314" cy="2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03138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29215"/>
            <a:ext cx="9052560" cy="5568146"/>
          </a:xfrm>
        </p:spPr>
        <p:txBody>
          <a:bodyPr>
            <a:normAutofit/>
          </a:bodyPr>
          <a:lstStyle/>
          <a:p>
            <a:r>
              <a:rPr lang="en-US" dirty="0"/>
              <a:t>the processing elements fall into two categories</a:t>
            </a:r>
          </a:p>
          <a:p>
            <a:pPr lvl="1"/>
            <a:r>
              <a:rPr lang="en-US" dirty="0"/>
              <a:t>rate based neurons which try to capture the neuron behavior in the form of a number</a:t>
            </a:r>
          </a:p>
          <a:p>
            <a:pPr lvl="2"/>
            <a:r>
              <a:rPr lang="en-US" dirty="0"/>
              <a:t>relatively simple to model</a:t>
            </a:r>
          </a:p>
          <a:p>
            <a:pPr lvl="2"/>
            <a:r>
              <a:rPr lang="en-US" dirty="0"/>
              <a:t>easier to train and have shown high levels of efficacy in many applications</a:t>
            </a:r>
          </a:p>
          <a:p>
            <a:pPr lvl="1"/>
            <a:r>
              <a:rPr lang="en-US" dirty="0"/>
              <a:t>spiking neurons which more closely emulate actual brain behavior</a:t>
            </a:r>
          </a:p>
          <a:p>
            <a:pPr lvl="2"/>
            <a:r>
              <a:rPr lang="en-US" dirty="0"/>
              <a:t>model neural activity in the form of differential equations</a:t>
            </a:r>
          </a:p>
          <a:p>
            <a:pPr lvl="2"/>
            <a:r>
              <a:rPr lang="en-US" dirty="0"/>
              <a:t>require numerical methods to solve although there have been attempts to employ analog circuits</a:t>
            </a:r>
          </a:p>
          <a:p>
            <a:r>
              <a:rPr lang="en-US" dirty="0"/>
              <a:t>In this work we are focusing on rate based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36540"/>
            <a:ext cx="9052560" cy="1210839"/>
          </a:xfrm>
        </p:spPr>
        <p:txBody>
          <a:bodyPr/>
          <a:lstStyle/>
          <a:p>
            <a:r>
              <a:rPr lang="en-US" dirty="0"/>
              <a:t>Summary :</a:t>
            </a:r>
            <a:br>
              <a:rPr lang="en-US" dirty="0"/>
            </a:br>
            <a:r>
              <a:rPr lang="en-US" dirty="0"/>
              <a:t>Target application and ANN type’s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247982"/>
            <a:ext cx="9052560" cy="5293360"/>
          </a:xfrm>
        </p:spPr>
        <p:txBody>
          <a:bodyPr>
            <a:normAutofit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not cloud based</a:t>
            </a:r>
          </a:p>
          <a:p>
            <a:pPr lvl="1"/>
            <a:r>
              <a:rPr lang="en-US" dirty="0"/>
              <a:t>assumes multiple tasks are being performed</a:t>
            </a:r>
          </a:p>
          <a:p>
            <a:pPr lvl="1"/>
            <a:r>
              <a:rPr lang="en-US" dirty="0"/>
              <a:t>requires multiple disparate ANNs</a:t>
            </a:r>
          </a:p>
          <a:p>
            <a:pPr lvl="1"/>
            <a:r>
              <a:rPr lang="en-US" dirty="0"/>
              <a:t>inference only</a:t>
            </a:r>
          </a:p>
          <a:p>
            <a:r>
              <a:rPr lang="en-US" dirty="0"/>
              <a:t>This work has focused on support for:</a:t>
            </a:r>
          </a:p>
          <a:p>
            <a:pPr lvl="1"/>
            <a:r>
              <a:rPr lang="en-US" dirty="0"/>
              <a:t>fully- and locally-connected DNNs</a:t>
            </a:r>
          </a:p>
          <a:p>
            <a:pPr lvl="1"/>
            <a:r>
              <a:rPr lang="en-US" dirty="0"/>
              <a:t>can be extended to support LSTMs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State-of-the-art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77990"/>
            <a:ext cx="8968741" cy="5121411"/>
          </a:xfrm>
        </p:spPr>
        <p:txBody>
          <a:bodyPr rtlCol="0">
            <a:normAutofit fontScale="925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implementations either use GPU’s or low capacity ASIC implementations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are typically general purpose devices and consume high power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GPU’s do lend themselves to convolution when weights are shared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ASICs almost always provide performance improvements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ASIC implementations target larger networks by using multiple devices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usually assume local SRAM which limits network size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some/most implementations target specific NN’s, usually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3538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92258"/>
            <a:ext cx="9052560" cy="3517371"/>
          </a:xfrm>
        </p:spPr>
        <p:txBody>
          <a:bodyPr/>
          <a:lstStyle/>
          <a:p>
            <a:r>
              <a:rPr lang="en-US" dirty="0"/>
              <a:t>ASIC’s</a:t>
            </a:r>
          </a:p>
        </p:txBody>
      </p:sp>
      <p:pic>
        <p:nvPicPr>
          <p:cNvPr id="4" name="Picture 3" descr="NeuroCube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37" y="2563702"/>
            <a:ext cx="2317203" cy="2500981"/>
          </a:xfrm>
          <a:prstGeom prst="rect">
            <a:avLst/>
          </a:prstGeom>
        </p:spPr>
      </p:pic>
      <p:pic>
        <p:nvPicPr>
          <p:cNvPr id="5" name="Picture 4" descr="EyerissBlock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7" y="5319106"/>
            <a:ext cx="3602660" cy="1930657"/>
          </a:xfrm>
          <a:prstGeom prst="rect">
            <a:avLst/>
          </a:prstGeom>
        </p:spPr>
      </p:pic>
      <p:pic>
        <p:nvPicPr>
          <p:cNvPr id="6" name="Picture 5" descr="kim2016neurocube_fig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01" y="2764947"/>
            <a:ext cx="2190834" cy="2137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8597" y="6131910"/>
            <a:ext cx="132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Eyeriss</a:t>
            </a:r>
            <a:r>
              <a:rPr lang="en-US" baseline="30000" dirty="0"/>
              <a:t>[Che16]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563" y="3698007"/>
            <a:ext cx="17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[Kim16]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0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3761"/>
            <a:ext cx="9052560" cy="531497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NeuroStream</a:t>
            </a:r>
            <a:endParaRPr lang="en-US" dirty="0"/>
          </a:p>
          <a:p>
            <a:pPr lvl="1"/>
            <a:r>
              <a:rPr lang="en-US" dirty="0"/>
              <a:t>acknowledges DRAM is required for useful DNNs</a:t>
            </a:r>
          </a:p>
          <a:p>
            <a:pPr lvl="1"/>
            <a:r>
              <a:rPr lang="en-US" dirty="0"/>
              <a:t>uses HBM 3D-DRAM along with local SRAM</a:t>
            </a:r>
          </a:p>
          <a:p>
            <a:pPr lvl="1"/>
            <a:r>
              <a:rPr lang="en-US" dirty="0"/>
              <a:t>depends on SRAM for performance</a:t>
            </a:r>
          </a:p>
          <a:p>
            <a:r>
              <a:rPr lang="en-US" dirty="0"/>
              <a:t>Google TPU </a:t>
            </a:r>
          </a:p>
          <a:p>
            <a:pPr marL="852312" lvl="1" indent="-342900"/>
            <a:r>
              <a:rPr lang="en-US" dirty="0"/>
              <a:t>assumes large levels of batch processing</a:t>
            </a:r>
          </a:p>
          <a:p>
            <a:pPr marL="852312" lvl="1" indent="-342900"/>
            <a:r>
              <a:rPr lang="en-US" dirty="0"/>
              <a:t>8-bit processing</a:t>
            </a:r>
          </a:p>
          <a:p>
            <a:pPr marL="852312" lvl="1" indent="-342900"/>
            <a:r>
              <a:rPr lang="en-US" dirty="0"/>
              <a:t>fully-connected NNs represent very high percentage</a:t>
            </a:r>
          </a:p>
          <a:p>
            <a:pPr marL="852312" lvl="1" indent="-342900"/>
            <a:r>
              <a:rPr lang="en-US" dirty="0"/>
              <a:t>acknowledges performance degradation using fully-connected</a:t>
            </a:r>
          </a:p>
          <a:p>
            <a:r>
              <a:rPr lang="en-US" dirty="0" err="1"/>
              <a:t>DaDiannao</a:t>
            </a:r>
            <a:endParaRPr lang="en-US" dirty="0"/>
          </a:p>
          <a:p>
            <a:pPr marL="852312" lvl="1" indent="-342900"/>
            <a:r>
              <a:rPr lang="en-US" dirty="0"/>
              <a:t>uses embedded DRAM but still requires up to 64 for useful DNNs</a:t>
            </a:r>
          </a:p>
          <a:p>
            <a:pPr marL="852312" lvl="1" indent="-342900"/>
            <a:r>
              <a:rPr lang="en-US" dirty="0"/>
              <a:t>high internal bandwidth but dissipates high power when scaling to useful-sized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692949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47567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22009"/>
            <a:ext cx="9052560" cy="4820608"/>
          </a:xfrm>
        </p:spPr>
        <p:txBody>
          <a:bodyPr/>
          <a:lstStyle/>
          <a:p>
            <a:r>
              <a:rPr lang="en-US" dirty="0"/>
              <a:t>Current state-of-the art ASIC’s and GPU’s do not provide the capacity and bandwidth to provide a solution requiring multiple useful disparate ANN’s to be computed in real-time</a:t>
            </a:r>
          </a:p>
          <a:p>
            <a:pPr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/>
              <a:t>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Goldilocks principle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balance of bandwidth and storage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need to read all parameters in sample time for real-time processing</a:t>
            </a:r>
          </a:p>
          <a:p>
            <a:pPr marL="891471" lvl="1" indent="-382059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Monaco"/>
              </a:rPr>
              <a:t>Currently SOA bandwidth too low or too high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445924" y="621861"/>
            <a:ext cx="8968741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System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739" y="1728790"/>
            <a:ext cx="8968741" cy="5121411"/>
          </a:xfrm>
        </p:spPr>
        <p:txBody>
          <a:bodyPr rtlCol="0">
            <a:normAutofit fontScale="92500" lnSpcReduction="20000"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System solution requiring multiple NN’s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~8GB of memory</a:t>
            </a:r>
            <a:r>
              <a:rPr lang="en-US" dirty="0">
                <a:solidFill>
                  <a:srgbClr val="000000"/>
                </a:solidFill>
                <a:cs typeface="Monaco"/>
              </a:rPr>
              <a:t>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real-time processing : </a:t>
            </a:r>
            <a:r>
              <a:rPr lang="en-US" dirty="0">
                <a:solidFill>
                  <a:srgbClr val="000000"/>
                </a:solidFill>
                <a:cs typeface="Monaco"/>
              </a:rPr>
              <a:t>~16mS (60 frames/sec)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~26Tbps memory bandwidth for baseline ANN</a:t>
            </a:r>
            <a:endParaRPr lang="en-US" dirty="0">
              <a:solidFill>
                <a:srgbClr val="000000"/>
              </a:solidFill>
              <a:ea typeface="+mn-ea"/>
              <a:cs typeface="Monaco"/>
            </a:endParaRP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+mn-ea"/>
                <a:cs typeface="Monaco"/>
              </a:rPr>
              <a:t>Current 3D-DRAM memory technology bandwidth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HMC – SERDES~2Tbps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HBM – wide DDR ~2Tbps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Tezzaron DiRAM4 – wide DDR – 4Tbps </a:t>
            </a:r>
            <a:r>
              <a:rPr lang="mr-IN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–</a:t>
            </a: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 too low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Propose Customized DiRAM4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expose more of the page</a:t>
            </a:r>
          </a:p>
          <a:p>
            <a:pPr marL="891471" lvl="1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  <a:cs typeface="Monaco"/>
              </a:rPr>
              <a:t>take advantage of high density TSVs</a:t>
            </a:r>
          </a:p>
        </p:txBody>
      </p:sp>
    </p:spTree>
    <p:extLst>
      <p:ext uri="{BB962C8B-B14F-4D97-AF65-F5344CB8AC3E}">
        <p14:creationId xmlns:p14="http://schemas.microsoft.com/office/powerpoint/2010/main" val="251505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93659"/>
            <a:ext cx="9052560" cy="121083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31890"/>
            <a:ext cx="9052560" cy="53719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artificial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application and ANN type’s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State-of-the-art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960086" lvl="1" indent="-514350"/>
            <a:r>
              <a:rPr lang="en-US" dirty="0"/>
              <a:t>Problem</a:t>
            </a:r>
          </a:p>
          <a:p>
            <a:pPr marL="960086" lvl="1" indent="-514350"/>
            <a:r>
              <a:rPr lang="en-US" dirty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details</a:t>
            </a:r>
          </a:p>
          <a:p>
            <a:pPr marL="960086" lvl="1" indent="-514350"/>
            <a:r>
              <a:rPr lang="en-US" dirty="0"/>
              <a:t>3DIC DRAM and data structures</a:t>
            </a:r>
          </a:p>
          <a:p>
            <a:pPr marL="960086" lvl="1" indent="-514350"/>
            <a:r>
              <a:rPr lang="en-US" dirty="0"/>
              <a:t>3D Bus</a:t>
            </a:r>
          </a:p>
          <a:p>
            <a:pPr marL="960086" lvl="1" indent="-514350"/>
            <a:r>
              <a:rPr lang="en-US" dirty="0"/>
              <a:t>Manager</a:t>
            </a:r>
          </a:p>
          <a:p>
            <a:pPr marL="960086" lvl="1" indent="-514350"/>
            <a:r>
              <a:rPr lang="en-US" dirty="0"/>
              <a:t>Processing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6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2920" y="1701115"/>
            <a:ext cx="9052560" cy="559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Proposed Customizations to standard DiRAM4 3D-DRAM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Data Structures and Instructions to support efficient use of DRAM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Management Layer for configuration and control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controller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Instruction decoder</a:t>
            </a:r>
          </a:p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Processing layer targeted toward DNNs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streaming functions operate directly on data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multiply/accumulates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multiply for softmax</a:t>
            </a:r>
            <a:endParaRPr lang="en-US" dirty="0">
              <a:solidFill>
                <a:srgbClr val="000000"/>
              </a:solidFill>
              <a:cs typeface="Monaco"/>
            </a:endParaRPr>
          </a:p>
          <a:p>
            <a:pPr lvl="1" fontAlgn="auto">
              <a:spcAft>
                <a:spcPts val="669"/>
              </a:spcAft>
              <a:defRPr/>
            </a:pPr>
            <a:r>
              <a:rPr lang="en-US" dirty="0"/>
              <a:t>additional special functions in SIMD used in the neuron activation process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ReLu for </a:t>
            </a:r>
            <a:r>
              <a:rPr lang="en-US" dirty="0" err="1"/>
              <a:t>ANe</a:t>
            </a:r>
            <a:r>
              <a:rPr lang="en-US" dirty="0"/>
              <a:t> activation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divide and exponent for softmax function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/>
              <a:t>compare for pooling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87223"/>
            <a:ext cx="9052560" cy="865813"/>
          </a:xfrm>
        </p:spPr>
        <p:txBody>
          <a:bodyPr/>
          <a:lstStyle/>
          <a:p>
            <a:r>
              <a:rPr lang="en-US" dirty="0"/>
              <a:t>Architecture Blocks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The 3D-DRAM is the Tezzaron DiRAM4</a:t>
            </a:r>
          </a:p>
          <a:p>
            <a:pPr lvl="1"/>
            <a:r>
              <a:rPr lang="en-US" dirty="0"/>
              <a:t>64 disjoint 1Gb memory ports</a:t>
            </a:r>
          </a:p>
          <a:p>
            <a:pPr lvl="1"/>
            <a:r>
              <a:rPr lang="en-US" dirty="0"/>
              <a:t>System has 64 sub-systems each operating on one memory port</a:t>
            </a:r>
          </a:p>
          <a:p>
            <a:r>
              <a:rPr lang="en-US" dirty="0"/>
              <a:t>Suggested Customizations for a 3D-DRAM</a:t>
            </a:r>
          </a:p>
          <a:p>
            <a:pPr lvl="1"/>
            <a:r>
              <a:rPr lang="en-US" dirty="0"/>
              <a:t>Standard DiRAM4 port is 32bits @ 1GHz</a:t>
            </a:r>
          </a:p>
          <a:p>
            <a:pPr lvl="1"/>
            <a:r>
              <a:rPr lang="en-US" dirty="0"/>
              <a:t>We suggest widen to 2048 bits and use high-density TSVs</a:t>
            </a:r>
          </a:p>
          <a:p>
            <a:pPr lvl="1"/>
            <a:r>
              <a:rPr lang="en-US" dirty="0"/>
              <a:t>Entire page in one access using burst-of-2</a:t>
            </a:r>
          </a:p>
          <a:p>
            <a:pPr lvl="1"/>
            <a:r>
              <a:rPr lang="en-US" dirty="0"/>
              <a:t>Raw bandwidth ~2Tbps per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90459"/>
            <a:ext cx="9052560" cy="1210839"/>
          </a:xfrm>
        </p:spPr>
        <p:txBody>
          <a:bodyPr/>
          <a:lstStyle/>
          <a:p>
            <a:r>
              <a:rPr lang="en-US" dirty="0"/>
              <a:t>System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293410"/>
            <a:ext cx="9052560" cy="57779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System has 64 sub-systems (SSC) each operating on one memory port</a:t>
            </a:r>
          </a:p>
          <a:p>
            <a:pPr lvl="1"/>
            <a:r>
              <a:rPr lang="en-US" dirty="0"/>
              <a:t>ANNs split over sub-systems</a:t>
            </a:r>
          </a:p>
          <a:p>
            <a:pPr lvl="1"/>
            <a:r>
              <a:rPr lang="en-US" dirty="0"/>
              <a:t>SSCs communicate over local NoC</a:t>
            </a:r>
          </a:p>
          <a:p>
            <a:r>
              <a:rPr lang="en-US" dirty="0"/>
              <a:t>Sub-system (SSC) has a Manager and PE </a:t>
            </a:r>
          </a:p>
          <a:p>
            <a:pPr lvl="1"/>
            <a:r>
              <a:rPr lang="en-US" dirty="0"/>
              <a:t>Instruction Decode in Manager</a:t>
            </a:r>
          </a:p>
          <a:p>
            <a:pPr lvl="2"/>
            <a:r>
              <a:rPr lang="en-US" dirty="0"/>
              <a:t>contains information on how to process a group of </a:t>
            </a:r>
            <a:r>
              <a:rPr lang="en-US" dirty="0" err="1"/>
              <a:t>ANes</a:t>
            </a:r>
            <a:endParaRPr lang="en-US" dirty="0"/>
          </a:p>
          <a:p>
            <a:pPr lvl="1"/>
            <a:r>
              <a:rPr lang="en-US" dirty="0"/>
              <a:t>Wide Data-path between DRAM, Manager and PE</a:t>
            </a:r>
          </a:p>
          <a:p>
            <a:pPr lvl="2"/>
            <a:r>
              <a:rPr lang="en-US" dirty="0"/>
              <a:t>data for 32 execution lanes with two arguments per lane</a:t>
            </a:r>
          </a:p>
          <a:p>
            <a:pPr lvl="2"/>
            <a:r>
              <a:rPr lang="en-US" dirty="0"/>
              <a:t>able to perform a MAC operation between a weight and </a:t>
            </a:r>
            <a:r>
              <a:rPr lang="en-US" dirty="0" err="1"/>
              <a:t>ANe</a:t>
            </a:r>
            <a:r>
              <a:rPr lang="en-US" dirty="0"/>
              <a:t> state every cycle</a:t>
            </a:r>
          </a:p>
          <a:p>
            <a:pPr lvl="1"/>
            <a:r>
              <a:rPr lang="en-US" dirty="0"/>
              <a:t>Result path from PE to Manager </a:t>
            </a:r>
          </a:p>
          <a:p>
            <a:pPr lvl="2"/>
            <a:r>
              <a:rPr lang="en-US" dirty="0"/>
              <a:t>carries result(s) of processed </a:t>
            </a:r>
            <a:r>
              <a:rPr lang="en-US" dirty="0" err="1"/>
              <a:t>ANes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0" y="2278428"/>
            <a:ext cx="5902960" cy="347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2689"/>
            <a:ext cx="9052560" cy="1210839"/>
          </a:xfrm>
        </p:spPr>
        <p:txBody>
          <a:bodyPr/>
          <a:lstStyle/>
          <a:p>
            <a:r>
              <a:rPr lang="en-US" dirty="0"/>
              <a:t>3D Physical Configuration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89680" y="5450032"/>
            <a:ext cx="1641450" cy="415349"/>
          </a:xfrm>
          <a:prstGeom prst="wedgeRoundRectCallout">
            <a:avLst>
              <a:gd name="adj1" fmla="val 65913"/>
              <a:gd name="adj2" fmla="val -196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Processing engine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 layer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94080" y="2895601"/>
            <a:ext cx="1313604" cy="345439"/>
          </a:xfrm>
          <a:prstGeom prst="wedgeRoundRectCallout">
            <a:avLst>
              <a:gd name="adj1" fmla="val 126318"/>
              <a:gd name="adj2" fmla="val 16027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3D-DRAM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985520" y="4033519"/>
            <a:ext cx="1222164" cy="436881"/>
          </a:xfrm>
          <a:prstGeom prst="wedgeRoundRectCallout">
            <a:avLst>
              <a:gd name="adj1" fmla="val 93251"/>
              <a:gd name="adj2" fmla="val 1916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9158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49"/>
            <a:ext cx="9052560" cy="1210839"/>
          </a:xfrm>
        </p:spPr>
        <p:txBody>
          <a:bodyPr/>
          <a:lstStyle/>
          <a:p>
            <a:r>
              <a:rPr lang="en-US" dirty="0"/>
              <a:t>Sub-System Column (SSC)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041440"/>
            <a:ext cx="4696315" cy="294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57" y="2722881"/>
            <a:ext cx="2312473" cy="38049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883688"/>
            <a:ext cx="9052560" cy="1157752"/>
          </a:xfrm>
        </p:spPr>
        <p:txBody>
          <a:bodyPr>
            <a:normAutofit/>
          </a:bodyPr>
          <a:lstStyle/>
          <a:p>
            <a:r>
              <a:rPr lang="en-US" dirty="0"/>
              <a:t>Consists of DRAM, manager and processing engine (PE)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88820" y="6531644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logical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941060" y="6101569"/>
            <a:ext cx="1732280" cy="4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314372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9" y="2049970"/>
            <a:ext cx="6238235" cy="451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08320"/>
            <a:ext cx="9052560" cy="1210839"/>
          </a:xfrm>
        </p:spPr>
        <p:txBody>
          <a:bodyPr/>
          <a:lstStyle/>
          <a:p>
            <a:r>
              <a:rPr lang="en-US" dirty="0"/>
              <a:t>Solution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548880" y="1918078"/>
            <a:ext cx="1805840" cy="496398"/>
          </a:xfrm>
          <a:prstGeom prst="wedgeRoundRectCallout">
            <a:avLst>
              <a:gd name="adj1" fmla="val -102723"/>
              <a:gd name="adj2" fmla="val 252146"/>
              <a:gd name="adj3" fmla="val 16667"/>
            </a:avLst>
          </a:prstGeom>
          <a:solidFill>
            <a:srgbClr val="008000">
              <a:alpha val="49000"/>
            </a:srgb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Total downstream B/W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64Tbps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077200" y="3627120"/>
            <a:ext cx="1478280" cy="504891"/>
          </a:xfrm>
          <a:prstGeom prst="wedgeRoundRectCallout">
            <a:avLst>
              <a:gd name="adj1" fmla="val -85212"/>
              <a:gd name="adj2" fmla="val 260632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98880" y="3847061"/>
            <a:ext cx="1307026" cy="409980"/>
          </a:xfrm>
          <a:prstGeom prst="wedgeRoundRectCallout">
            <a:avLst>
              <a:gd name="adj1" fmla="val 85962"/>
              <a:gd name="adj2" fmla="val 5229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 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820160" y="6568318"/>
            <a:ext cx="1194610" cy="391282"/>
          </a:xfrm>
          <a:prstGeom prst="wedgeRoundRectCallout">
            <a:avLst>
              <a:gd name="adj1" fmla="val 57961"/>
              <a:gd name="adj2" fmla="val -248418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573723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tailedFlow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76" y="1919159"/>
            <a:ext cx="4990950" cy="4589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75686"/>
            <a:ext cx="9052560" cy="879113"/>
          </a:xfrm>
        </p:spPr>
        <p:txBody>
          <a:bodyPr/>
          <a:lstStyle/>
          <a:p>
            <a:r>
              <a:rPr lang="en-US" dirty="0"/>
              <a:t>System Connectivity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7433844" y="5246041"/>
            <a:ext cx="1478280" cy="504891"/>
          </a:xfrm>
          <a:prstGeom prst="wedgeRoundRectCallout">
            <a:avLst>
              <a:gd name="adj1" fmla="val -157067"/>
              <a:gd name="adj2" fmla="val 71587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 Processing engine 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520226" y="1807262"/>
            <a:ext cx="1307026" cy="409980"/>
          </a:xfrm>
          <a:prstGeom prst="wedgeRoundRectCallout">
            <a:avLst>
              <a:gd name="adj1" fmla="val -102491"/>
              <a:gd name="adj2" fmla="val 4854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Customized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DRAM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31053" y="3227668"/>
            <a:ext cx="1194610" cy="391282"/>
          </a:xfrm>
          <a:prstGeom prst="wedgeRoundRectCallout">
            <a:avLst>
              <a:gd name="adj1" fmla="val 117884"/>
              <a:gd name="adj2" fmla="val -7136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Layer</a:t>
            </a:r>
          </a:p>
        </p:txBody>
      </p:sp>
    </p:spTree>
    <p:extLst>
      <p:ext uri="{BB962C8B-B14F-4D97-AF65-F5344CB8AC3E}">
        <p14:creationId xmlns:p14="http://schemas.microsoft.com/office/powerpoint/2010/main" val="2364640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1976"/>
            <a:ext cx="9052560" cy="1210839"/>
          </a:xfrm>
        </p:spPr>
        <p:txBody>
          <a:bodyPr/>
          <a:lstStyle/>
          <a:p>
            <a:r>
              <a:rPr lang="en-US" dirty="0"/>
              <a:t>Architecture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17135"/>
            <a:ext cx="9052560" cy="5261185"/>
          </a:xfrm>
        </p:spPr>
        <p:txBody>
          <a:bodyPr/>
          <a:lstStyle/>
          <a:p>
            <a:r>
              <a:rPr lang="en-US" dirty="0"/>
              <a:t>Need to absorb DRAM latency</a:t>
            </a:r>
          </a:p>
          <a:p>
            <a:pPr lvl="1"/>
            <a:r>
              <a:rPr lang="en-US" dirty="0"/>
              <a:t>separate memory requests from read/write data</a:t>
            </a:r>
          </a:p>
          <a:p>
            <a:r>
              <a:rPr lang="en-US" dirty="0"/>
              <a:t>Instruction spawns multiple commands to dependent tasks</a:t>
            </a:r>
          </a:p>
          <a:p>
            <a:pPr lvl="1"/>
            <a:r>
              <a:rPr lang="en-US" dirty="0"/>
              <a:t>concurrently pre-fetch data, prepare PE, prepare Return Data Processor</a:t>
            </a:r>
          </a:p>
          <a:p>
            <a:pPr lvl="1"/>
            <a:r>
              <a:rPr lang="en-US" dirty="0"/>
              <a:t>all operations have an associated tag</a:t>
            </a:r>
          </a:p>
          <a:p>
            <a:r>
              <a:rPr lang="en-US" dirty="0"/>
              <a:t>Need to describe parameter and state storage</a:t>
            </a:r>
          </a:p>
          <a:p>
            <a:pPr lvl="1"/>
            <a:r>
              <a:rPr lang="en-US" dirty="0"/>
              <a:t>assume input stored in row-major fashion</a:t>
            </a:r>
          </a:p>
          <a:p>
            <a:r>
              <a:rPr lang="en-US" dirty="0"/>
              <a:t>Network-on-Chip</a:t>
            </a:r>
          </a:p>
          <a:p>
            <a:pPr lvl="1"/>
            <a:r>
              <a:rPr lang="en-US" dirty="0"/>
              <a:t>needed for </a:t>
            </a:r>
            <a:r>
              <a:rPr lang="en-US" dirty="0" err="1"/>
              <a:t>ANe</a:t>
            </a:r>
            <a:r>
              <a:rPr lang="en-US" dirty="0"/>
              <a:t> state replication to all dependent SSCs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Instructions consist of descriptors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Descriptors used to control modules which take part in the instruction</a:t>
            </a:r>
          </a:p>
          <a:p>
            <a:r>
              <a:rPr lang="en-US" dirty="0"/>
              <a:t>Descriptors contain tuples which contain the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1808"/>
            <a:ext cx="9052560" cy="1210839"/>
          </a:xfrm>
        </p:spPr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instruction4Tu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2475230"/>
            <a:ext cx="7518400" cy="520700"/>
          </a:xfrm>
          <a:prstGeom prst="rect">
            <a:avLst/>
          </a:prstGeom>
        </p:spPr>
      </p:pic>
      <p:pic>
        <p:nvPicPr>
          <p:cNvPr id="8" name="Picture 7" descr="descriptorTu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4888804"/>
            <a:ext cx="6616700" cy="2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70221"/>
            <a:ext cx="9052560" cy="907606"/>
          </a:xfrm>
        </p:spPr>
        <p:txBody>
          <a:bodyPr/>
          <a:lstStyle/>
          <a:p>
            <a:r>
              <a:rPr lang="en-US" dirty="0"/>
              <a:t>Instruction Decode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05220"/>
            <a:ext cx="9052560" cy="5453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Two types of instruction</a:t>
            </a:r>
          </a:p>
          <a:p>
            <a:pPr lvl="1"/>
            <a:r>
              <a:rPr lang="en-US" dirty="0"/>
              <a:t>Configuration 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Manager sends descriptors to dependent block(s)</a:t>
            </a:r>
          </a:p>
          <a:p>
            <a:pPr lvl="1"/>
            <a:r>
              <a:rPr lang="en-US" dirty="0"/>
              <a:t>may not parse descriptor if not relevant to manager</a:t>
            </a:r>
          </a:p>
          <a:p>
            <a:pPr lvl="1"/>
            <a:r>
              <a:rPr lang="en-US" dirty="0"/>
              <a:t>manager knows descriptor dependencies and sends to modules participating in instruction</a:t>
            </a:r>
          </a:p>
          <a:p>
            <a:r>
              <a:rPr lang="en-US" dirty="0"/>
              <a:t>Configuration Instruction</a:t>
            </a:r>
          </a:p>
          <a:p>
            <a:pPr lvl="1"/>
            <a:r>
              <a:rPr lang="en-US" dirty="0"/>
              <a:t>send descriptor to manager control block</a:t>
            </a:r>
          </a:p>
          <a:p>
            <a:pPr lvl="1"/>
            <a:r>
              <a:rPr lang="en-US" dirty="0"/>
              <a:t>used for synchronization and data transfers</a:t>
            </a:r>
          </a:p>
          <a:p>
            <a:r>
              <a:rPr lang="en-US" dirty="0"/>
              <a:t>Compute Operation</a:t>
            </a:r>
          </a:p>
          <a:p>
            <a:pPr lvl="1"/>
            <a:r>
              <a:rPr lang="en-US" dirty="0"/>
              <a:t>send descriptor(s) to blocks participating in </a:t>
            </a:r>
            <a:r>
              <a:rPr lang="en-US" dirty="0" err="1"/>
              <a:t>ANe</a:t>
            </a:r>
            <a:r>
              <a:rPr lang="en-US" dirty="0"/>
              <a:t> state computation</a:t>
            </a:r>
          </a:p>
          <a:p>
            <a:pPr lvl="1"/>
            <a:r>
              <a:rPr lang="en-US" dirty="0"/>
              <a:t>OP</a:t>
            </a:r>
          </a:p>
          <a:p>
            <a:pPr lvl="2"/>
            <a:r>
              <a:rPr lang="en-US" dirty="0"/>
              <a:t>send descriptor to PE</a:t>
            </a:r>
          </a:p>
          <a:p>
            <a:pPr lvl="1"/>
            <a:r>
              <a:rPr lang="en-US" dirty="0"/>
              <a:t>Memory Read</a:t>
            </a:r>
          </a:p>
          <a:p>
            <a:pPr lvl="2"/>
            <a:r>
              <a:rPr lang="en-US" dirty="0"/>
              <a:t>identify target execution lane and send descriptor to one of two memory read controller</a:t>
            </a:r>
          </a:p>
          <a:p>
            <a:pPr lvl="1"/>
            <a:r>
              <a:rPr lang="en-US" dirty="0"/>
              <a:t>Memory Write</a:t>
            </a:r>
          </a:p>
          <a:p>
            <a:pPr lvl="2"/>
            <a:r>
              <a:rPr lang="en-US" dirty="0"/>
              <a:t>send descriptor to return data 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5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8297"/>
            <a:ext cx="9052560" cy="9610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7839"/>
            <a:ext cx="8944928" cy="1012111"/>
          </a:xfrm>
        </p:spPr>
        <p:txBody>
          <a:bodyPr>
            <a:normAutofit fontScale="85000" lnSpcReduction="2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Recently Artificial Neural networks (NN) have demonstrated superior performance in classification and function approximation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1" y="3093741"/>
            <a:ext cx="4530306" cy="189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Deep Neural Networks (DNN) have been very successful in image processing applications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[Kri12]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it is anticipated that DNNs will be employed more and more in self-driving cars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84725" y="5645378"/>
            <a:ext cx="4651943" cy="16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9412" lvl="1" indent="0" fontAlgn="auto">
              <a:spcAft>
                <a:spcPts val="669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Monaco"/>
              </a:rPr>
              <a:t>Reinforcement learning is gaining popularity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sz="1800" dirty="0" err="1">
                <a:solidFill>
                  <a:srgbClr val="000000"/>
                </a:solidFill>
                <a:cs typeface="Monaco"/>
              </a:rPr>
              <a:t>alphaGo</a:t>
            </a:r>
            <a:r>
              <a:rPr lang="en-US" sz="1800" dirty="0">
                <a:solidFill>
                  <a:srgbClr val="000000"/>
                </a:solidFill>
                <a:cs typeface="Monaco"/>
              </a:rPr>
              <a:t> employed reinforcement learning with deep neural networks </a:t>
            </a:r>
            <a:r>
              <a:rPr lang="en-US" sz="1800" baseline="30000" dirty="0">
                <a:solidFill>
                  <a:srgbClr val="000000"/>
                </a:solidFill>
                <a:cs typeface="Monaco"/>
              </a:rPr>
              <a:t>[Mad14]</a:t>
            </a:r>
          </a:p>
        </p:txBody>
      </p:sp>
      <p:pic>
        <p:nvPicPr>
          <p:cNvPr id="8" name="Picture 7" descr="Screen Shot 2016-10-24 at 4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6" y="2682966"/>
            <a:ext cx="2939652" cy="1350651"/>
          </a:xfrm>
          <a:prstGeom prst="rect">
            <a:avLst/>
          </a:prstGeom>
        </p:spPr>
      </p:pic>
      <p:pic>
        <p:nvPicPr>
          <p:cNvPr id="9" name="Picture 8" descr="Screen Shot 2016-10-24 at 4.10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4201850"/>
            <a:ext cx="1921160" cy="1031034"/>
          </a:xfrm>
          <a:prstGeom prst="rect">
            <a:avLst/>
          </a:prstGeom>
        </p:spPr>
      </p:pic>
      <p:pic>
        <p:nvPicPr>
          <p:cNvPr id="10" name="Picture 9" descr="Screen Shot 2016-10-24 at 3.37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8" y="5628401"/>
            <a:ext cx="2911032" cy="16201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3586" y="3963261"/>
            <a:ext cx="1159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www.hackerboards.com</a:t>
            </a:r>
            <a:endParaRPr lang="en-US" sz="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060" y="5159058"/>
            <a:ext cx="8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www.BGR.com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16539" y="71807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www.engadget.com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50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1"/>
    </mc:Choice>
    <mc:Fallback xmlns="">
      <p:transition xmlns:p14="http://schemas.microsoft.com/office/powerpoint/2010/main" spd="slow" advTm="557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96839"/>
            <a:ext cx="9052560" cy="1210839"/>
          </a:xfrm>
        </p:spPr>
        <p:txBody>
          <a:bodyPr/>
          <a:lstStyle/>
          <a:p>
            <a:r>
              <a:rPr lang="en-US" dirty="0"/>
              <a:t>Compute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 descr="instructionAndDescript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1" y="2286114"/>
            <a:ext cx="8673523" cy="35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1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2"/>
            <a:ext cx="9052560" cy="1210839"/>
          </a:xfrm>
        </p:spPr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 descr="dataTransferInstr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3" y="2285290"/>
            <a:ext cx="6554750" cy="411120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Supports both synchronization and data transfer</a:t>
            </a:r>
          </a:p>
        </p:txBody>
      </p:sp>
    </p:spTree>
    <p:extLst>
      <p:ext uri="{BB962C8B-B14F-4D97-AF65-F5344CB8AC3E}">
        <p14:creationId xmlns:p14="http://schemas.microsoft.com/office/powerpoint/2010/main" val="329393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2920" y="1627295"/>
            <a:ext cx="9052560" cy="1755985"/>
          </a:xfrm>
        </p:spPr>
        <p:txBody>
          <a:bodyPr/>
          <a:lstStyle/>
          <a:p>
            <a:r>
              <a:rPr lang="en-US" dirty="0"/>
              <a:t>Inputs and </a:t>
            </a:r>
            <a:r>
              <a:rPr lang="en-US" dirty="0" err="1"/>
              <a:t>ANe</a:t>
            </a:r>
            <a:r>
              <a:rPr lang="en-US" dirty="0"/>
              <a:t> states stored in row-major</a:t>
            </a:r>
          </a:p>
          <a:p>
            <a:pPr lvl="1"/>
            <a:r>
              <a:rPr lang="en-US" dirty="0"/>
              <a:t>two address increment mechanisms</a:t>
            </a:r>
          </a:p>
          <a:p>
            <a:r>
              <a:rPr lang="en-US" dirty="0"/>
              <a:t>Weights for a group of </a:t>
            </a:r>
            <a:r>
              <a:rPr lang="en-US" dirty="0" err="1"/>
              <a:t>ANes</a:t>
            </a:r>
            <a:r>
              <a:rPr lang="en-US" dirty="0"/>
              <a:t> are interleaved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Data Storage and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 descr="localArrayToLinearConne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281680"/>
            <a:ext cx="2692400" cy="2810144"/>
          </a:xfrm>
          <a:prstGeom prst="rect">
            <a:avLst/>
          </a:prstGeom>
        </p:spPr>
      </p:pic>
      <p:pic>
        <p:nvPicPr>
          <p:cNvPr id="3" name="Picture 2" descr="roiSto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0" y="3281680"/>
            <a:ext cx="4754880" cy="35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5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2129"/>
            <a:ext cx="9052560" cy="942670"/>
          </a:xfrm>
        </p:spPr>
        <p:txBody>
          <a:bodyPr/>
          <a:lstStyle/>
          <a:p>
            <a:r>
              <a:rPr lang="en-US" dirty="0"/>
              <a:t>Storage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454799"/>
            <a:ext cx="9052560" cy="17720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Used to describe how data is read/written</a:t>
            </a:r>
          </a:p>
          <a:p>
            <a:r>
              <a:rPr lang="en-US" dirty="0"/>
              <a:t>Used for both parameter and </a:t>
            </a:r>
            <a:r>
              <a:rPr lang="en-US" dirty="0" err="1"/>
              <a:t>ANe</a:t>
            </a:r>
            <a:r>
              <a:rPr lang="en-US" dirty="0"/>
              <a:t> state storage</a:t>
            </a:r>
          </a:p>
          <a:p>
            <a:pPr lvl="1"/>
            <a:r>
              <a:rPr lang="en-US" dirty="0"/>
              <a:t>instruction contains pointer to storage descriptor</a:t>
            </a:r>
          </a:p>
          <a:p>
            <a:pPr lvl="1"/>
            <a:r>
              <a:rPr lang="en-US" dirty="0"/>
              <a:t>each SSC has a set of storage descriptors </a:t>
            </a:r>
          </a:p>
          <a:p>
            <a:pPr lvl="1"/>
            <a:r>
              <a:rPr lang="en-US" dirty="0"/>
              <a:t>instruction/NoC carry pointer, not address, length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storageDe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4" y="3226872"/>
            <a:ext cx="4931156" cy="35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6309"/>
            <a:ext cx="9052560" cy="953886"/>
          </a:xfrm>
        </p:spPr>
        <p:txBody>
          <a:bodyPr/>
          <a:lstStyle/>
          <a:p>
            <a:r>
              <a:rPr lang="en-US" dirty="0"/>
              <a:t>NoC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365510"/>
            <a:ext cx="6104723" cy="3517371"/>
          </a:xfrm>
        </p:spPr>
        <p:txBody>
          <a:bodyPr/>
          <a:lstStyle/>
          <a:p>
            <a:r>
              <a:rPr lang="en-US" dirty="0"/>
              <a:t>Four ports</a:t>
            </a:r>
          </a:p>
          <a:p>
            <a:pPr lvl="1"/>
            <a:r>
              <a:rPr lang="en-US" dirty="0"/>
              <a:t>connections to adjacent SSC</a:t>
            </a:r>
          </a:p>
          <a:p>
            <a:pPr lvl="1"/>
            <a:r>
              <a:rPr lang="en-US" dirty="0"/>
              <a:t>fixed routing table</a:t>
            </a:r>
          </a:p>
          <a:p>
            <a:pPr lvl="1"/>
            <a:r>
              <a:rPr lang="en-US" dirty="0"/>
              <a:t>can be reconfigured based on performance</a:t>
            </a:r>
          </a:p>
          <a:p>
            <a:pPr lvl="1"/>
            <a:r>
              <a:rPr lang="en-US" dirty="0"/>
              <a:t>good area for additional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Screen Shot 2018-02-21 at 11.1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5" y="4303607"/>
            <a:ext cx="7894320" cy="2540960"/>
          </a:xfrm>
          <a:prstGeom prst="rect">
            <a:avLst/>
          </a:prstGeom>
        </p:spPr>
      </p:pic>
      <p:pic>
        <p:nvPicPr>
          <p:cNvPr id="6" name="Picture 5" descr="Me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19" y="1547167"/>
            <a:ext cx="2432336" cy="24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0B9E4EA-A6B7-0C48-9BEA-36EE846A4186}"/>
              </a:ext>
            </a:extLst>
          </p:cNvPr>
          <p:cNvSpPr/>
          <p:nvPr/>
        </p:nvSpPr>
        <p:spPr>
          <a:xfrm>
            <a:off x="4481689" y="5218230"/>
            <a:ext cx="1952978" cy="1133712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D7BD073-D5D1-5943-A0A2-B7D7C52F7318}"/>
              </a:ext>
            </a:extLst>
          </p:cNvPr>
          <p:cNvSpPr/>
          <p:nvPr/>
        </p:nvSpPr>
        <p:spPr>
          <a:xfrm>
            <a:off x="3540477" y="6351941"/>
            <a:ext cx="2013656" cy="7036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D55D6F6-DDB4-0246-9573-57F3830E2B8A}"/>
              </a:ext>
            </a:extLst>
          </p:cNvPr>
          <p:cNvSpPr/>
          <p:nvPr/>
        </p:nvSpPr>
        <p:spPr>
          <a:xfrm>
            <a:off x="2972858" y="4785460"/>
            <a:ext cx="1647472" cy="58841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Write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AF97E30-1CBA-9046-8A40-8F5FC763FC6D}"/>
              </a:ext>
            </a:extLst>
          </p:cNvPr>
          <p:cNvSpPr/>
          <p:nvPr/>
        </p:nvSpPr>
        <p:spPr>
          <a:xfrm>
            <a:off x="5402085" y="4225561"/>
            <a:ext cx="1179125" cy="715394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14DEAFD-D5C2-BE49-B879-8C81E94FDDA0}"/>
              </a:ext>
            </a:extLst>
          </p:cNvPr>
          <p:cNvSpPr/>
          <p:nvPr/>
        </p:nvSpPr>
        <p:spPr>
          <a:xfrm>
            <a:off x="4291929" y="4285949"/>
            <a:ext cx="1235569" cy="93228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F29BACD-E54E-5A4D-82B2-3E2B60746D88}"/>
              </a:ext>
            </a:extLst>
          </p:cNvPr>
          <p:cNvSpPr/>
          <p:nvPr/>
        </p:nvSpPr>
        <p:spPr>
          <a:xfrm>
            <a:off x="4291928" y="3636727"/>
            <a:ext cx="1235569" cy="491491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D59781F-4852-7F4B-99E6-C9733A5B124A}"/>
              </a:ext>
            </a:extLst>
          </p:cNvPr>
          <p:cNvSpPr/>
          <p:nvPr/>
        </p:nvSpPr>
        <p:spPr>
          <a:xfrm>
            <a:off x="6754988" y="5207189"/>
            <a:ext cx="849490" cy="661806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OOB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B048DA-EEDA-294C-B5EE-33589F6A626E}"/>
              </a:ext>
            </a:extLst>
          </p:cNvPr>
          <p:cNvSpPr/>
          <p:nvPr/>
        </p:nvSpPr>
        <p:spPr>
          <a:xfrm>
            <a:off x="6754988" y="6351941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EE35968-6FBD-A745-8E34-2C60B10E622C}"/>
              </a:ext>
            </a:extLst>
          </p:cNvPr>
          <p:cNvSpPr/>
          <p:nvPr/>
        </p:nvSpPr>
        <p:spPr>
          <a:xfrm>
            <a:off x="6709125" y="4102605"/>
            <a:ext cx="849490" cy="83835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</p:txBody>
      </p:sp>
    </p:spTree>
    <p:extLst>
      <p:ext uri="{BB962C8B-B14F-4D97-AF65-F5344CB8AC3E}">
        <p14:creationId xmlns:p14="http://schemas.microsoft.com/office/powerpoint/2010/main" val="192993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1" animBg="1"/>
      <p:bldP spid="14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3290728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122A7E7-2697-B649-B9D3-1CE24CB3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71" y="1889929"/>
            <a:ext cx="2966329" cy="208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814" y="4332904"/>
            <a:ext cx="4531648" cy="221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="" xmlns:a16="http://schemas.microsoft.com/office/drawing/2014/main" id="{1B40804D-7CBA-624D-9236-E437B2918C25}"/>
              </a:ext>
            </a:extLst>
          </p:cNvPr>
          <p:cNvSpPr/>
          <p:nvPr/>
        </p:nvSpPr>
        <p:spPr>
          <a:xfrm>
            <a:off x="2338778" y="4081543"/>
            <a:ext cx="4919394" cy="2715577"/>
          </a:xfrm>
          <a:prstGeom prst="wedgeRoundRectCallout">
            <a:avLst>
              <a:gd name="adj1" fmla="val 87982"/>
              <a:gd name="adj2" fmla="val -74880"/>
              <a:gd name="adj3" fmla="val 16667"/>
            </a:avLst>
          </a:pr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4C33F15-E80D-E74B-9203-C49A0243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77" y="3693674"/>
            <a:ext cx="4977722" cy="3491319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="" xmlns:a16="http://schemas.microsoft.com/office/drawing/2014/main" id="{7CAC06CF-1454-C045-A93D-98269A489DD4}"/>
              </a:ext>
            </a:extLst>
          </p:cNvPr>
          <p:cNvSpPr/>
          <p:nvPr/>
        </p:nvSpPr>
        <p:spPr>
          <a:xfrm>
            <a:off x="7481208" y="4502192"/>
            <a:ext cx="1499796" cy="553509"/>
          </a:xfrm>
          <a:prstGeom prst="wedgeRoundRectCallout">
            <a:avLst>
              <a:gd name="adj1" fmla="val -170503"/>
              <a:gd name="adj2" fmla="val 265471"/>
              <a:gd name="adj3" fmla="val 16667"/>
            </a:avLst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Customize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84130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4C33F15-E80D-E74B-9203-C49A0243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70" y="2263119"/>
            <a:ext cx="3470787" cy="2434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33418C8-6F75-9343-BE4B-F1E27333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588" y="4548154"/>
            <a:ext cx="4818708" cy="2353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DRAM Customizations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65649"/>
            <a:ext cx="6143686" cy="21859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Expose more of the page</a:t>
            </a:r>
          </a:p>
          <a:p>
            <a:pPr lvl="1"/>
            <a:r>
              <a:rPr lang="en-US" dirty="0"/>
              <a:t>Each burst-of-2 read transfers entire page</a:t>
            </a:r>
          </a:p>
          <a:p>
            <a:pPr lvl="1"/>
            <a:r>
              <a:rPr lang="en-US" dirty="0"/>
              <a:t>Need to accommodate idle time during Page Close</a:t>
            </a:r>
          </a:p>
          <a:p>
            <a:pPr lvl="1"/>
            <a:r>
              <a:rPr lang="en-US" dirty="0"/>
              <a:t>Employ TSVs for wide bus</a:t>
            </a:r>
          </a:p>
          <a:p>
            <a:r>
              <a:rPr lang="en-US" dirty="0"/>
              <a:t>Provide write masks</a:t>
            </a:r>
          </a:p>
          <a:p>
            <a:pPr lvl="1"/>
            <a:r>
              <a:rPr lang="en-US" dirty="0"/>
              <a:t>To avoid Read-Modify-Write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="" xmlns:a16="http://schemas.microsoft.com/office/drawing/2014/main" id="{0959B629-2CA9-0D44-A4AF-DEE3B957A091}"/>
              </a:ext>
            </a:extLst>
          </p:cNvPr>
          <p:cNvSpPr/>
          <p:nvPr/>
        </p:nvSpPr>
        <p:spPr>
          <a:xfrm>
            <a:off x="1345878" y="4420736"/>
            <a:ext cx="5300727" cy="2678154"/>
          </a:xfrm>
          <a:prstGeom prst="wedgeRoundRectCallout">
            <a:avLst>
              <a:gd name="adj1" fmla="val 73044"/>
              <a:gd name="adj2" fmla="val -61641"/>
              <a:gd name="adj3" fmla="val 16667"/>
            </a:avLst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8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33" y="2775968"/>
            <a:ext cx="6268641" cy="43439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CA77F97-6144-CD4B-B18D-A2E0F1C76242}"/>
              </a:ext>
            </a:extLst>
          </p:cNvPr>
          <p:cNvSpPr/>
          <p:nvPr/>
        </p:nvSpPr>
        <p:spPr>
          <a:xfrm>
            <a:off x="3211728" y="5607603"/>
            <a:ext cx="1912902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Operations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418FBAA-A86B-FB4E-B052-1CFBF75D314F}"/>
              </a:ext>
            </a:extLst>
          </p:cNvPr>
          <p:cNvSpPr/>
          <p:nvPr/>
        </p:nvSpPr>
        <p:spPr>
          <a:xfrm>
            <a:off x="5171855" y="3659856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Special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B5C58FC-FA8B-1A4C-A6E1-1D2A7265AC01}"/>
              </a:ext>
            </a:extLst>
          </p:cNvPr>
          <p:cNvSpPr/>
          <p:nvPr/>
        </p:nvSpPr>
        <p:spPr>
          <a:xfrm>
            <a:off x="2924970" y="3872803"/>
            <a:ext cx="1120913" cy="125080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49734BE-1F1F-864A-8530-834DDBF3590C}"/>
              </a:ext>
            </a:extLst>
          </p:cNvPr>
          <p:cNvSpPr/>
          <p:nvPr/>
        </p:nvSpPr>
        <p:spPr>
          <a:xfrm>
            <a:off x="6486582" y="4005297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340C599-74E5-C24F-A4C3-2E5548F502FC}"/>
              </a:ext>
            </a:extLst>
          </p:cNvPr>
          <p:cNvSpPr/>
          <p:nvPr/>
        </p:nvSpPr>
        <p:spPr>
          <a:xfrm>
            <a:off x="4168179" y="3279422"/>
            <a:ext cx="820086" cy="86359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="" xmlns:a16="http://schemas.microsoft.com/office/drawing/2014/main" id="{291A7B8C-B7FD-AC44-8F19-8804A4AEA5A3}"/>
              </a:ext>
            </a:extLst>
          </p:cNvPr>
          <p:cNvSpPr/>
          <p:nvPr/>
        </p:nvSpPr>
        <p:spPr>
          <a:xfrm>
            <a:off x="502920" y="5971822"/>
            <a:ext cx="1106311" cy="754812"/>
          </a:xfrm>
          <a:prstGeom prst="wedgeRoundRectCallout">
            <a:avLst>
              <a:gd name="adj1" fmla="val 219984"/>
              <a:gd name="adj2" fmla="val -22748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 or Multiply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="" xmlns:a16="http://schemas.microsoft.com/office/drawing/2014/main" id="{0995E79E-4A95-AD42-BF1B-9E4BA825EA2D}"/>
              </a:ext>
            </a:extLst>
          </p:cNvPr>
          <p:cNvSpPr/>
          <p:nvPr/>
        </p:nvSpPr>
        <p:spPr>
          <a:xfrm>
            <a:off x="8306063" y="2600066"/>
            <a:ext cx="1371713" cy="1266970"/>
          </a:xfrm>
          <a:prstGeom prst="wedgeRoundRectCallout">
            <a:avLst>
              <a:gd name="adj1" fmla="val -219842"/>
              <a:gd name="adj2" fmla="val 52322"/>
              <a:gd name="adj3" fmla="val 16667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ReLu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Divide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Exponent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01C7151-1C34-7F4E-ADF9-EA9BB5FFF5D7}"/>
              </a:ext>
            </a:extLst>
          </p:cNvPr>
          <p:cNvSpPr/>
          <p:nvPr/>
        </p:nvSpPr>
        <p:spPr>
          <a:xfrm>
            <a:off x="1874633" y="2819651"/>
            <a:ext cx="917636" cy="1120580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26EC77B-D9DE-7B4D-BACA-C689D8CEDA9E}"/>
              </a:ext>
            </a:extLst>
          </p:cNvPr>
          <p:cNvSpPr/>
          <p:nvPr/>
        </p:nvSpPr>
        <p:spPr>
          <a:xfrm>
            <a:off x="1986974" y="4498207"/>
            <a:ext cx="744182" cy="2006819"/>
          </a:xfrm>
          <a:prstGeom prst="rect">
            <a:avLst/>
          </a:prstGeom>
          <a:solidFill>
            <a:schemeClr val="bg2">
              <a:lumMod val="7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from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Mgr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9012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2" y="1720159"/>
            <a:ext cx="9052561" cy="5195221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What about applications that will and do require multiple NN processors running at or near real-time?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drone scanning in many directions during navigation 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looking down different than looking forward??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aircraft performing system diagnostics during flight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observing vibrations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airport security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face recognition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body thermal profiles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/>
          </a:bodyPr>
          <a:lstStyle/>
          <a:p>
            <a:r>
              <a:rPr lang="en-US" dirty="0"/>
              <a:t>Streaming operations operate directly on data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79" y="2859901"/>
            <a:ext cx="6268641" cy="43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3376948-84B0-B54A-9100-17B30B07A7AB}"/>
              </a:ext>
            </a:extLst>
          </p:cNvPr>
          <p:cNvSpPr/>
          <p:nvPr/>
        </p:nvSpPr>
        <p:spPr>
          <a:xfrm>
            <a:off x="979503" y="2425701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846A06E-6D79-0E4E-8FC4-AD3D931516A5}"/>
              </a:ext>
            </a:extLst>
          </p:cNvPr>
          <p:cNvSpPr/>
          <p:nvPr/>
        </p:nvSpPr>
        <p:spPr>
          <a:xfrm>
            <a:off x="5668361" y="2617409"/>
            <a:ext cx="3946458" cy="2637912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5DF51A-30BD-DA43-B2B5-5A7A86F3CC0E}"/>
              </a:ext>
            </a:extLst>
          </p:cNvPr>
          <p:cNvSpPr/>
          <p:nvPr/>
        </p:nvSpPr>
        <p:spPr>
          <a:xfrm>
            <a:off x="144825" y="3117974"/>
            <a:ext cx="787310" cy="1852681"/>
          </a:xfrm>
          <a:prstGeom prst="rect">
            <a:avLst/>
          </a:prstGeom>
          <a:solidFill>
            <a:schemeClr val="bg2">
              <a:lumMod val="75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5145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27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844"/>
            <a:ext cx="9052560" cy="1210839"/>
          </a:xfrm>
        </p:spPr>
        <p:txBody>
          <a:bodyPr/>
          <a:lstStyle/>
          <a:p>
            <a:r>
              <a:rPr lang="en-US" dirty="0"/>
              <a:t>Test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75464"/>
            <a:ext cx="9052560" cy="3914138"/>
          </a:xfrm>
        </p:spPr>
        <p:txBody>
          <a:bodyPr/>
          <a:lstStyle/>
          <a:p>
            <a:r>
              <a:rPr lang="en-US" dirty="0"/>
              <a:t>Tested against multiple fan-ins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64200"/>
              </p:ext>
            </p:extLst>
          </p:nvPr>
        </p:nvGraphicFramePr>
        <p:xfrm>
          <a:off x="3333326" y="2587273"/>
          <a:ext cx="3578225" cy="402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" name="Worksheet" r:id="rId3" imgW="2044700" imgH="2298700" progId="Excel.Sheet.12">
                  <p:embed/>
                </p:oleObj>
              </mc:Choice>
              <mc:Fallback>
                <p:oleObj name="Worksheet" r:id="rId3" imgW="2044700" imgH="229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326" y="2587273"/>
                        <a:ext cx="3578225" cy="402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276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4208"/>
            <a:ext cx="9052560" cy="1210839"/>
          </a:xfrm>
        </p:spPr>
        <p:txBody>
          <a:bodyPr/>
          <a:lstStyle/>
          <a:p>
            <a:r>
              <a:rPr lang="en-US" dirty="0"/>
              <a:t>Baseline ANN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758417"/>
              </p:ext>
            </p:extLst>
          </p:nvPr>
        </p:nvGraphicFramePr>
        <p:xfrm>
          <a:off x="1143000" y="2376806"/>
          <a:ext cx="77724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" name="Worksheet" r:id="rId3" imgW="5181600" imgH="2870200" progId="Excel.Sheet.12">
                  <p:embed/>
                </p:oleObj>
              </mc:Choice>
              <mc:Fallback>
                <p:oleObj name="Worksheet" r:id="rId3" imgW="5181600" imgH="2870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376806"/>
                        <a:ext cx="77724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7876790" y="6340361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41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549591"/>
            <a:ext cx="7378831" cy="994729"/>
          </a:xfrm>
        </p:spPr>
        <p:txBody>
          <a:bodyPr/>
          <a:lstStyle/>
          <a:p>
            <a:r>
              <a:rPr lang="en-US" dirty="0"/>
              <a:t>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2920" y="1572141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Area based on DiRAM4</a:t>
            </a:r>
          </a:p>
          <a:p>
            <a:pPr lvl="1"/>
            <a:r>
              <a:rPr lang="en-US" dirty="0"/>
              <a:t>SSC needs to fit into footprint of DiRAM4 sub-memory</a:t>
            </a:r>
          </a:p>
          <a:p>
            <a:pPr lvl="1"/>
            <a:r>
              <a:rPr lang="en-US" dirty="0"/>
              <a:t>available area is 2.43 </a:t>
            </a:r>
            <a:r>
              <a:rPr lang="en-US" dirty="0" err="1"/>
              <a:t>sq</a:t>
            </a:r>
            <a:r>
              <a:rPr lang="en-US" dirty="0"/>
              <a:t>-mm</a:t>
            </a:r>
          </a:p>
        </p:txBody>
      </p:sp>
      <p:pic>
        <p:nvPicPr>
          <p:cNvPr id="3" name="Picture 2" descr="DiRAM4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18" y="3061613"/>
            <a:ext cx="3319889" cy="3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3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library, 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27388"/>
              </p:ext>
            </p:extLst>
          </p:nvPr>
        </p:nvGraphicFramePr>
        <p:xfrm>
          <a:off x="3328735" y="3742297"/>
          <a:ext cx="3190240" cy="9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" name="Worksheet" r:id="rId4" imgW="1993900" imgH="584200" progId="Excel.Sheet.12">
                  <p:embed/>
                </p:oleObj>
              </mc:Choice>
              <mc:Fallback>
                <p:oleObj name="Worksheet" r:id="rId4" imgW="19939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735" y="3742297"/>
                        <a:ext cx="3190240" cy="934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031769"/>
              </p:ext>
            </p:extLst>
          </p:nvPr>
        </p:nvGraphicFramePr>
        <p:xfrm>
          <a:off x="1862873" y="5240483"/>
          <a:ext cx="5303520" cy="154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" name="Worksheet" r:id="rId6" imgW="3314700" imgH="965200" progId="Excel.Sheet.12">
                  <p:embed/>
                </p:oleObj>
              </mc:Choice>
              <mc:Fallback>
                <p:oleObj name="Worksheet" r:id="rId6" imgW="33147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2873" y="5240483"/>
                        <a:ext cx="5303520" cy="154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4903432-9690-F243-98D5-02FF6EA01364}"/>
              </a:ext>
            </a:extLst>
          </p:cNvPr>
          <p:cNvSpPr txBox="1">
            <a:spLocks/>
          </p:cNvSpPr>
          <p:nvPr/>
        </p:nvSpPr>
        <p:spPr bwMode="auto">
          <a:xfrm>
            <a:off x="502920" y="3751950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C65D70C-8B96-764C-A3CC-18B5085E573D}"/>
              </a:ext>
            </a:extLst>
          </p:cNvPr>
          <p:cNvSpPr txBox="1">
            <a:spLocks/>
          </p:cNvSpPr>
          <p:nvPr/>
        </p:nvSpPr>
        <p:spPr bwMode="auto">
          <a:xfrm>
            <a:off x="502920" y="4938783"/>
            <a:ext cx="2761262" cy="6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rm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782294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Manager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352629"/>
              </p:ext>
            </p:extLst>
          </p:nvPr>
        </p:nvGraphicFramePr>
        <p:xfrm>
          <a:off x="2494202" y="5376272"/>
          <a:ext cx="42849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" name="Worksheet" r:id="rId4" imgW="3060700" imgH="1155700" progId="Excel.Sheet.12">
                  <p:embed/>
                </p:oleObj>
              </mc:Choice>
              <mc:Fallback>
                <p:oleObj name="Worksheet" r:id="rId4" imgW="3060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2494202" y="5376272"/>
                        <a:ext cx="42849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="" xmlns:a16="http://schemas.microsoft.com/office/drawing/2014/main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="" xmlns:a16="http://schemas.microsoft.com/office/drawing/2014/main" id="{09F037A8-8065-A743-B352-096247415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594716"/>
              </p:ext>
            </p:extLst>
          </p:nvPr>
        </p:nvGraphicFramePr>
        <p:xfrm>
          <a:off x="930910" y="1332337"/>
          <a:ext cx="6969760" cy="371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" name="Worksheet" r:id="rId6" imgW="4978400" imgH="2654300" progId="Excel.Sheet.12">
                  <p:embed/>
                </p:oleObj>
              </mc:Choice>
              <mc:Fallback>
                <p:oleObj name="Worksheet" r:id="rId6" imgW="4978400" imgH="2654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910" y="1332337"/>
                        <a:ext cx="6969760" cy="371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170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="" xmlns:a16="http://schemas.microsoft.com/office/drawing/2014/main" id="{5EE42565-5FC2-9649-A463-EAC9F7B42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554602"/>
              </p:ext>
            </p:extLst>
          </p:nvPr>
        </p:nvGraphicFramePr>
        <p:xfrm>
          <a:off x="2858488" y="5510018"/>
          <a:ext cx="4107180" cy="161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2" name="Worksheet" r:id="rId4" imgW="2933700" imgH="1155700" progId="Excel.Sheet.12">
                  <p:embed/>
                </p:oleObj>
              </mc:Choice>
              <mc:Fallback>
                <p:oleObj name="Worksheet" r:id="rId4" imgW="2933700" imgH="1155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8488" y="5510018"/>
                        <a:ext cx="4107180" cy="161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="" xmlns:a16="http://schemas.microsoft.com/office/drawing/2014/main" id="{F5500257-B139-7D43-AD4C-63C7E6B24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21123"/>
              </p:ext>
            </p:extLst>
          </p:nvPr>
        </p:nvGraphicFramePr>
        <p:xfrm>
          <a:off x="2858488" y="1723187"/>
          <a:ext cx="5280660" cy="321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3" name="Worksheet" r:id="rId6" imgW="3771900" imgH="2298700" progId="Excel.Sheet.12">
                  <p:embed/>
                </p:oleObj>
              </mc:Choice>
              <mc:Fallback>
                <p:oleObj name="Worksheet" r:id="rId6" imgW="3771900" imgH="22987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58488" y="1723187"/>
                        <a:ext cx="5280660" cy="321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910" y="736930"/>
            <a:ext cx="7378831" cy="835212"/>
          </a:xfrm>
        </p:spPr>
        <p:txBody>
          <a:bodyPr/>
          <a:lstStyle/>
          <a:p>
            <a:r>
              <a:rPr lang="en-US" dirty="0"/>
              <a:t>PE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5D0F5893-A9CF-F445-800B-7B67FC5AFF77}"/>
              </a:ext>
            </a:extLst>
          </p:cNvPr>
          <p:cNvSpPr txBox="1">
            <a:spLocks/>
          </p:cNvSpPr>
          <p:nvPr/>
        </p:nvSpPr>
        <p:spPr bwMode="auto">
          <a:xfrm>
            <a:off x="632177" y="5092412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Utilization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92008A21-42E5-1D4D-A125-426F7175F40D}"/>
              </a:ext>
            </a:extLst>
          </p:cNvPr>
          <p:cNvSpPr txBox="1">
            <a:spLocks/>
          </p:cNvSpPr>
          <p:nvPr/>
        </p:nvSpPr>
        <p:spPr bwMode="auto">
          <a:xfrm>
            <a:off x="434621" y="1438397"/>
            <a:ext cx="2867378" cy="8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>
            <a:lvl1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09412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018824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528237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037649" algn="ctr" defTabSz="509412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902775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31472"/>
            <a:ext cx="9052560" cy="853856"/>
          </a:xfrm>
        </p:spPr>
        <p:txBody>
          <a:bodyPr/>
          <a:lstStyle/>
          <a:p>
            <a:r>
              <a:rPr lang="en-US" dirty="0"/>
              <a:t>Area placement study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5" descr="Manager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8" y="3385147"/>
            <a:ext cx="3215148" cy="3612634"/>
          </a:xfrm>
          <a:prstGeom prst="rect">
            <a:avLst/>
          </a:prstGeom>
        </p:spPr>
      </p:pic>
      <p:pic>
        <p:nvPicPr>
          <p:cNvPr id="8" name="Picture 7" descr="PElay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39" y="3383017"/>
            <a:ext cx="3222851" cy="361476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920" y="1591413"/>
            <a:ext cx="9052560" cy="1709539"/>
          </a:xfrm>
        </p:spPr>
        <p:txBody>
          <a:bodyPr>
            <a:normAutofit/>
          </a:bodyPr>
          <a:lstStyle/>
          <a:p>
            <a:r>
              <a:rPr lang="en-US" dirty="0"/>
              <a:t>Placed and routed without DRC or LVS</a:t>
            </a:r>
          </a:p>
          <a:p>
            <a:r>
              <a:rPr lang="en-US" dirty="0"/>
              <a:t>Routing congestion showed minimal hotspots</a:t>
            </a:r>
          </a:p>
          <a:p>
            <a:r>
              <a:rPr lang="en-US" dirty="0" err="1"/>
              <a:t>Parasitics</a:t>
            </a:r>
            <a:r>
              <a:rPr lang="en-US" dirty="0"/>
              <a:t> used in Primetime for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2776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12615"/>
            <a:ext cx="9052560" cy="85042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9" y="1607549"/>
            <a:ext cx="9052561" cy="2675510"/>
          </a:xfrm>
        </p:spPr>
        <p:txBody>
          <a:bodyPr>
            <a:normAutofit fontScale="92500" lnSpcReduction="10000"/>
          </a:bodyPr>
          <a:lstStyle/>
          <a:p>
            <a:pPr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useful ANNs are big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100’s of thousands of artificial neurons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real-time processing requires large amounts of memory bandwidth and storage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DRAM is required</a:t>
            </a:r>
          </a:p>
          <a:p>
            <a:pPr lvl="1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Most implementations employ SRAM for local memory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 descr="fullDN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2" y="4435917"/>
            <a:ext cx="9027564" cy="26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3"/>
    </mc:Choice>
    <mc:Fallback xmlns="">
      <p:transition xmlns:p14="http://schemas.microsoft.com/office/powerpoint/2010/main" spd="slow" advTm="475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3752"/>
            <a:ext cx="9052560" cy="1210839"/>
          </a:xfrm>
        </p:spPr>
        <p:txBody>
          <a:bodyPr/>
          <a:lstStyle/>
          <a:p>
            <a:r>
              <a:rPr lang="en-US" dirty="0"/>
              <a:t>Power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33572"/>
            <a:ext cx="9052560" cy="27935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 estimates based on CONV-294 </a:t>
            </a:r>
            <a:r>
              <a:rPr lang="en-US" dirty="0" err="1"/>
              <a:t>testcase</a:t>
            </a:r>
            <a:r>
              <a:rPr lang="en-US" dirty="0"/>
              <a:t> simulation</a:t>
            </a:r>
          </a:p>
          <a:p>
            <a:pPr lvl="1"/>
            <a:r>
              <a:rPr lang="en-US" dirty="0"/>
              <a:t>back to back operations</a:t>
            </a:r>
          </a:p>
          <a:p>
            <a:pPr lvl="1"/>
            <a:r>
              <a:rPr lang="en-US" dirty="0"/>
              <a:t>accumulate DRAM access and use DiRAM4 datasheet [xx]</a:t>
            </a:r>
          </a:p>
          <a:p>
            <a:pPr lvl="1"/>
            <a:r>
              <a:rPr lang="en-US" dirty="0"/>
              <a:t>TSV energy from [XX]</a:t>
            </a:r>
          </a:p>
          <a:p>
            <a:pPr lvl="1"/>
            <a:r>
              <a:rPr lang="en-US" dirty="0" err="1"/>
              <a:t>parasitics</a:t>
            </a:r>
            <a:r>
              <a:rPr lang="en-US" dirty="0"/>
              <a:t> from layout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4680" y="4761550"/>
            <a:ext cx="5400040" cy="254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>
            <a:lvl1pPr marL="382059" indent="-382059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  <a:p>
            <a:pPr lvl="1"/>
            <a:r>
              <a:rPr lang="en-US" dirty="0"/>
              <a:t>power and area scaling based on synthesizing representative blocks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2280"/>
              </p:ext>
            </p:extLst>
          </p:nvPr>
        </p:nvGraphicFramePr>
        <p:xfrm>
          <a:off x="6097270" y="3632200"/>
          <a:ext cx="2667000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3" name="Worksheet" r:id="rId4" imgW="2222500" imgH="584200" progId="Excel.Sheet.12">
                  <p:embed/>
                </p:oleObj>
              </mc:Choice>
              <mc:Fallback>
                <p:oleObj name="Worksheet" r:id="rId4" imgW="22225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270" y="3632200"/>
                        <a:ext cx="2667000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047"/>
              </p:ext>
            </p:extLst>
          </p:nvPr>
        </p:nvGraphicFramePr>
        <p:xfrm>
          <a:off x="6097270" y="4706620"/>
          <a:ext cx="2667000" cy="16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" name="Worksheet" r:id="rId6" imgW="2222500" imgH="1346200" progId="Excel.Sheet.12">
                  <p:embed/>
                </p:oleObj>
              </mc:Choice>
              <mc:Fallback>
                <p:oleObj name="Worksheet" r:id="rId6" imgW="2222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7270" y="4706620"/>
                        <a:ext cx="2667000" cy="16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333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40924"/>
              </p:ext>
            </p:extLst>
          </p:nvPr>
        </p:nvGraphicFramePr>
        <p:xfrm>
          <a:off x="2517140" y="4978273"/>
          <a:ext cx="54610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3" name="Worksheet" r:id="rId3" imgW="4368800" imgH="1346200" progId="Excel.Sheet.12">
                  <p:embed/>
                </p:oleObj>
              </mc:Choice>
              <mc:Fallback>
                <p:oleObj name="Worksheet" r:id="rId3" imgW="43688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7140" y="4978273"/>
                        <a:ext cx="5461000" cy="16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4688"/>
            <a:ext cx="9052560" cy="1210839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/>
          </a:bodyPr>
          <a:lstStyle/>
          <a:p>
            <a:r>
              <a:rPr lang="en-US" dirty="0"/>
              <a:t>Best comparison is to </a:t>
            </a:r>
            <a:r>
              <a:rPr lang="en-US" dirty="0" err="1"/>
              <a:t>NeuroStream</a:t>
            </a:r>
            <a:r>
              <a:rPr lang="en-US" dirty="0"/>
              <a:t> and </a:t>
            </a:r>
            <a:r>
              <a:rPr lang="en-US" dirty="0" err="1"/>
              <a:t>DaDianNao</a:t>
            </a:r>
            <a:endParaRPr lang="en-US" dirty="0"/>
          </a:p>
          <a:p>
            <a:pPr lvl="1"/>
            <a:r>
              <a:rPr lang="en-US" dirty="0"/>
              <a:t>Goldilocks ratio</a:t>
            </a:r>
          </a:p>
          <a:p>
            <a:pPr lvl="1"/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marL="509412" lvl="1" indent="0">
              <a:buNone/>
            </a:pPr>
            <a:endParaRPr lang="en-US" dirty="0"/>
          </a:p>
          <a:p>
            <a:pPr lvl="1"/>
            <a:r>
              <a:rPr lang="en-US" dirty="0"/>
              <a:t>Scaled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843878" y="6400589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29271" y="5934481"/>
            <a:ext cx="2971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960110" y="5473740"/>
            <a:ext cx="1828800" cy="201168"/>
          </a:xfrm>
          <a:prstGeom prst="roundRect">
            <a:avLst/>
          </a:prstGeom>
          <a:solidFill>
            <a:srgbClr val="008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52009" y="5476707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2009" y="6400589"/>
            <a:ext cx="685800" cy="201168"/>
          </a:xfrm>
          <a:prstGeom prst="roundRect">
            <a:avLst/>
          </a:prstGeom>
          <a:solidFill>
            <a:srgbClr val="FF00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="" xmlns:a16="http://schemas.microsoft.com/office/drawing/2014/main" id="{0EFEE78D-282F-5C49-B824-5C98EC2AB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69457"/>
              </p:ext>
            </p:extLst>
          </p:nvPr>
        </p:nvGraphicFramePr>
        <p:xfrm>
          <a:off x="72445" y="2707204"/>
          <a:ext cx="9128125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4" name="Worksheet" r:id="rId5" imgW="7302500" imgH="1028700" progId="Excel.Sheet.12">
                  <p:embed/>
                </p:oleObj>
              </mc:Choice>
              <mc:Fallback>
                <p:oleObj name="Worksheet" r:id="rId5" imgW="7302500" imgH="102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445" y="2707204"/>
                        <a:ext cx="9128125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565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65228"/>
            <a:ext cx="9052560" cy="121083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9793"/>
            <a:ext cx="9052560" cy="4631531"/>
          </a:xfrm>
        </p:spPr>
        <p:txBody>
          <a:bodyPr>
            <a:normAutofit fontScale="92500"/>
          </a:bodyPr>
          <a:lstStyle/>
          <a:p>
            <a:r>
              <a:rPr lang="en-US" dirty="0"/>
              <a:t>Real world applications will require multiple artificial neural networks</a:t>
            </a:r>
          </a:p>
          <a:p>
            <a:pPr lvl="1"/>
            <a:r>
              <a:rPr lang="en-US" dirty="0"/>
              <a:t>current solutions consume significant power and real-estate</a:t>
            </a:r>
          </a:p>
          <a:p>
            <a:r>
              <a:rPr lang="en-US" dirty="0"/>
              <a:t>A 3DIC solution that includes:</a:t>
            </a:r>
          </a:p>
          <a:p>
            <a:pPr lvl="1"/>
            <a:r>
              <a:rPr lang="en-US" dirty="0"/>
              <a:t>A proposed custom 3D-DRAM</a:t>
            </a:r>
          </a:p>
          <a:p>
            <a:pPr lvl="1"/>
            <a:r>
              <a:rPr lang="en-US" dirty="0"/>
              <a:t>Instructions and data structures</a:t>
            </a:r>
          </a:p>
          <a:p>
            <a:pPr lvl="1"/>
            <a:r>
              <a:rPr lang="en-US" dirty="0"/>
              <a:t>Purpose designed functions to accelerate a Artificial Neural Networks</a:t>
            </a:r>
          </a:p>
          <a:p>
            <a:pPr lvl="1"/>
            <a:r>
              <a:rPr lang="en-US" dirty="0"/>
              <a:t>Architecture to take advantage of 3D technology</a:t>
            </a:r>
          </a:p>
          <a:p>
            <a:r>
              <a:rPr lang="en-US" dirty="0"/>
              <a:t>Overall performance and power improvement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2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66115"/>
            <a:ext cx="9052560" cy="1210839"/>
          </a:xfrm>
        </p:spPr>
        <p:txBody>
          <a:bodyPr/>
          <a:lstStyle/>
          <a:p>
            <a:r>
              <a:rPr lang="en-US" dirty="0"/>
              <a:t>Publication(s)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71" y="1976954"/>
            <a:ext cx="9052560" cy="3517371"/>
          </a:xfrm>
        </p:spPr>
        <p:txBody>
          <a:bodyPr/>
          <a:lstStyle/>
          <a:p>
            <a:r>
              <a:rPr lang="en-US" dirty="0"/>
              <a:t>Multi-ANN Edge System based on a Custom 3DIC DRAM  - submitted to IEEE journal on emerging technologies and selected topics</a:t>
            </a:r>
          </a:p>
          <a:p>
            <a:r>
              <a:rPr lang="en-US" dirty="0"/>
              <a:t>Using a 2-D Laser Scanner along with Cogent Confabulation as a Localized Navigation Aid</a:t>
            </a:r>
            <a:br>
              <a:rPr lang="en-US" dirty="0"/>
            </a:br>
            <a:r>
              <a:rPr lang="en-US" dirty="0"/>
              <a:t> - still trying to find an appropriate journal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1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14710"/>
            <a:ext cx="9052560" cy="121083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2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35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1210839"/>
          </a:xfrm>
        </p:spPr>
        <p:txBody>
          <a:bodyPr/>
          <a:lstStyle/>
          <a:p>
            <a:r>
              <a:rPr lang="en-US" dirty="0"/>
              <a:t>Artificial Neural Networks</a:t>
            </a:r>
            <a:br>
              <a:rPr lang="en-US" dirty="0"/>
            </a:br>
            <a:r>
              <a:rPr lang="en-US" dirty="0"/>
              <a:t>Rate-based</a:t>
            </a:r>
          </a:p>
        </p:txBody>
      </p:sp>
      <p:pic>
        <p:nvPicPr>
          <p:cNvPr id="4" name="Content Placeholder 3" descr="RateBasedNeuralNetwork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" b="1736"/>
          <a:stretch/>
        </p:blipFill>
        <p:spPr>
          <a:xfrm>
            <a:off x="1251080" y="2327623"/>
            <a:ext cx="7631153" cy="4713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863600" y="5418430"/>
            <a:ext cx="1137920" cy="751840"/>
          </a:xfrm>
          <a:prstGeom prst="wedgeRectCallout">
            <a:avLst>
              <a:gd name="adj1" fmla="val 110246"/>
              <a:gd name="adj2" fmla="val -1449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Information stored in connection weights</a:t>
            </a:r>
          </a:p>
        </p:txBody>
      </p:sp>
      <p:sp>
        <p:nvSpPr>
          <p:cNvPr id="6" name="Rectangular Callout 5"/>
          <p:cNvSpPr/>
          <p:nvPr/>
        </p:nvSpPr>
        <p:spPr>
          <a:xfrm flipH="1">
            <a:off x="8195393" y="5618480"/>
            <a:ext cx="1373679" cy="551790"/>
          </a:xfrm>
          <a:prstGeom prst="wedgeRectCallout">
            <a:avLst>
              <a:gd name="adj1" fmla="val 22764"/>
              <a:gd name="adj2" fmla="val -3311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network is class probability or a value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584960" y="1798058"/>
            <a:ext cx="1435657" cy="413249"/>
          </a:xfrm>
          <a:prstGeom prst="wedgeRectCallout">
            <a:avLst>
              <a:gd name="adj1" fmla="val 134187"/>
              <a:gd name="adj2" fmla="val 2004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Output of neuron is fixed value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7045960" y="1798058"/>
            <a:ext cx="1975474" cy="545820"/>
          </a:xfrm>
          <a:prstGeom prst="wedgeRectCallout">
            <a:avLst>
              <a:gd name="adj1" fmla="val -174425"/>
              <a:gd name="adj2" fmla="val 1829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Multiple layers of neurons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Outputs of each layer feeds next layer</a:t>
            </a:r>
          </a:p>
        </p:txBody>
      </p:sp>
    </p:spTree>
    <p:extLst>
      <p:ext uri="{BB962C8B-B14F-4D97-AF65-F5344CB8AC3E}">
        <p14:creationId xmlns:p14="http://schemas.microsoft.com/office/powerpoint/2010/main" val="737496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Manager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Decodes instructions</a:t>
            </a:r>
          </a:p>
          <a:p>
            <a:pPr lvl="1"/>
            <a:r>
              <a:rPr lang="en-US" dirty="0"/>
              <a:t>sub-descriptors are sent to dependent blocks</a:t>
            </a:r>
          </a:p>
          <a:p>
            <a:r>
              <a:rPr lang="en-US" dirty="0"/>
              <a:t>Reads and writes to main memory</a:t>
            </a:r>
          </a:p>
          <a:p>
            <a:r>
              <a:rPr lang="en-US" dirty="0"/>
              <a:t>Communicates to host and other SSCs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 descr="Mana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52800"/>
            <a:ext cx="5461000" cy="39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3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55733"/>
            <a:ext cx="9052560" cy="1210839"/>
          </a:xfrm>
        </p:spPr>
        <p:txBody>
          <a:bodyPr/>
          <a:lstStyle/>
          <a:p>
            <a:r>
              <a:rPr lang="en-US" dirty="0"/>
              <a:t>Processing (PE)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65129"/>
            <a:ext cx="9052560" cy="18283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Streaming operations operate on data directly from the Stack bus</a:t>
            </a:r>
          </a:p>
          <a:p>
            <a:pPr lvl="1"/>
            <a:r>
              <a:rPr lang="en-US" dirty="0"/>
              <a:t>MAC, Multiply</a:t>
            </a:r>
          </a:p>
          <a:p>
            <a:r>
              <a:rPr lang="en-US" dirty="0"/>
              <a:t>SIMD Wrapper performs post </a:t>
            </a:r>
            <a:r>
              <a:rPr lang="en-US" dirty="0" err="1"/>
              <a:t>stOp</a:t>
            </a:r>
            <a:r>
              <a:rPr lang="en-US" dirty="0"/>
              <a:t> tasks</a:t>
            </a:r>
          </a:p>
          <a:p>
            <a:pPr lvl="1"/>
            <a:r>
              <a:rPr lang="en-US" dirty="0"/>
              <a:t>add/divide/exponent, sends result back to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8" name="Picture 7" descr="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70" y="3535680"/>
            <a:ext cx="4896969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33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2920" y="1917581"/>
            <a:ext cx="9052560" cy="1981675"/>
          </a:xfrm>
        </p:spPr>
        <p:txBody>
          <a:bodyPr>
            <a:normAutofit/>
          </a:bodyPr>
          <a:lstStyle/>
          <a:p>
            <a:r>
              <a:rPr lang="en-US" dirty="0"/>
              <a:t>Scaling based on synthesizing representative block at 28nm and 65nm</a:t>
            </a:r>
          </a:p>
          <a:p>
            <a:pPr lvl="1"/>
            <a:r>
              <a:rPr lang="en-US" dirty="0"/>
              <a:t>designed using 65nm library</a:t>
            </a:r>
          </a:p>
          <a:p>
            <a:pPr lvl="1"/>
            <a:r>
              <a:rPr lang="en-US" dirty="0"/>
              <a:t>28nm is target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543889"/>
            <a:ext cx="7378831" cy="1210839"/>
          </a:xfrm>
        </p:spPr>
        <p:txBody>
          <a:bodyPr/>
          <a:lstStyle/>
          <a:p>
            <a:r>
              <a:rPr lang="en-US" dirty="0"/>
              <a:t>Power/Area Scaling assumptions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092975"/>
              </p:ext>
            </p:extLst>
          </p:nvPr>
        </p:nvGraphicFramePr>
        <p:xfrm>
          <a:off x="870015" y="4200280"/>
          <a:ext cx="8107680" cy="135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Worksheet" r:id="rId4" imgW="5791200" imgH="965200" progId="Excel.Sheet.12">
                  <p:embed/>
                </p:oleObj>
              </mc:Choice>
              <mc:Fallback>
                <p:oleObj name="Worksheet" r:id="rId4" imgW="5791200" imgH="965200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0015" y="4200280"/>
                        <a:ext cx="8107680" cy="135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20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Most research focused on CNNs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can take advantage of SRAM using parameter reuse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lot of focus on server applications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perhaps lots of research $$ available??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server applications can take advantage of SRAM for batch processing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But many DNNs are fully-connected [XX]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LSTM and MLPs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cs typeface="Monaco"/>
              </a:rPr>
              <a:t>classifier stage of all ANNs including CNN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080" y="623891"/>
            <a:ext cx="5998564" cy="859469"/>
          </a:xfrm>
        </p:spPr>
        <p:txBody>
          <a:bodyPr/>
          <a:lstStyle/>
          <a:p>
            <a:r>
              <a:rPr lang="en-US" dirty="0"/>
              <a:t>DRAM and Stack Buses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503680"/>
            <a:ext cx="8153400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1" y="5679440"/>
            <a:ext cx="3929380" cy="1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9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Manager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3" name="Picture 2" descr="systemControllerBlock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02" y="2255330"/>
            <a:ext cx="5568884" cy="4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6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4406"/>
            <a:ext cx="9052560" cy="1210839"/>
          </a:xfrm>
        </p:spPr>
        <p:txBody>
          <a:bodyPr/>
          <a:lstStyle/>
          <a:p>
            <a:r>
              <a:rPr lang="en-US" dirty="0"/>
              <a:t>MRC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 descr="mr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57" y="2231720"/>
            <a:ext cx="7204171" cy="38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9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0"/>
            <a:ext cx="9052560" cy="1210839"/>
          </a:xfrm>
        </p:spPr>
        <p:txBody>
          <a:bodyPr/>
          <a:lstStyle/>
          <a:p>
            <a:r>
              <a:rPr lang="en-US" dirty="0"/>
              <a:t>RDP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 descr="rd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8" y="1908393"/>
            <a:ext cx="6866198" cy="37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0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27563"/>
            <a:ext cx="9052560" cy="1210839"/>
          </a:xfrm>
        </p:spPr>
        <p:txBody>
          <a:bodyPr/>
          <a:lstStyle/>
          <a:p>
            <a:r>
              <a:rPr lang="en-US" dirty="0"/>
              <a:t>MWC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4" descr="mwc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1" y="2257082"/>
            <a:ext cx="6970698" cy="40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66050"/>
            <a:ext cx="9052560" cy="1210839"/>
          </a:xfrm>
        </p:spPr>
        <p:txBody>
          <a:bodyPr/>
          <a:lstStyle/>
          <a:p>
            <a:r>
              <a:rPr lang="en-US" dirty="0"/>
              <a:t>PE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" name="Picture 4" descr="PEcntl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65" y="2349063"/>
            <a:ext cx="7916223" cy="38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SIMD Wrapper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5" name="Picture 4" descr="SIMDwrapper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5" y="2085982"/>
            <a:ext cx="6087715" cy="44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4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42893"/>
            <a:ext cx="9052560" cy="1210839"/>
          </a:xfrm>
        </p:spPr>
        <p:txBody>
          <a:bodyPr/>
          <a:lstStyle/>
          <a:p>
            <a:r>
              <a:rPr lang="en-US" dirty="0"/>
              <a:t>Streaming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3" name="Picture 2" descr="streamingOpBlock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26" y="1941518"/>
            <a:ext cx="5656668" cy="44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3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27497"/>
            <a:ext cx="9052560" cy="1210839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5" name="Picture 4" descr="classifier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59" y="2165053"/>
            <a:ext cx="4292600" cy="2209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7590" y="4709467"/>
            <a:ext cx="9052560" cy="597193"/>
          </a:xfrm>
        </p:spPr>
        <p:txBody>
          <a:bodyPr/>
          <a:lstStyle/>
          <a:p>
            <a:r>
              <a:rPr lang="en-US" sz="2400" dirty="0"/>
              <a:t>Separate into sub-layers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963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9801"/>
            <a:ext cx="9052560" cy="935000"/>
          </a:xfrm>
        </p:spPr>
        <p:txBody>
          <a:bodyPr/>
          <a:lstStyle/>
          <a:p>
            <a:r>
              <a:rPr lang="en-US" dirty="0"/>
              <a:t>Classifier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6012528"/>
            <a:ext cx="9052560" cy="854098"/>
          </a:xfrm>
        </p:spPr>
        <p:txBody>
          <a:bodyPr/>
          <a:lstStyle/>
          <a:p>
            <a:r>
              <a:rPr lang="en-US" dirty="0"/>
              <a:t>Additional processing absorbed by layer l </a:t>
            </a:r>
            <a:r>
              <a:rPr lang="en-US" dirty="0" err="1"/>
              <a:t>ANe</a:t>
            </a:r>
            <a:r>
              <a:rPr lang="en-US" dirty="0"/>
              <a:t> MAC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6" name="Picture 5" descr="classifierSequenceTim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0" y="4156565"/>
            <a:ext cx="8385496" cy="1366439"/>
          </a:xfrm>
          <a:prstGeom prst="rect">
            <a:avLst/>
          </a:prstGeom>
        </p:spPr>
      </p:pic>
      <p:pic>
        <p:nvPicPr>
          <p:cNvPr id="7" name="Picture 6" descr="classifier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7" y="1640893"/>
            <a:ext cx="8443899" cy="23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88858"/>
            <a:ext cx="9052560" cy="1210839"/>
          </a:xfrm>
        </p:spPr>
        <p:txBody>
          <a:bodyPr/>
          <a:lstStyle/>
          <a:p>
            <a:r>
              <a:rPr lang="en-US" dirty="0"/>
              <a:t>Mission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52502"/>
            <a:ext cx="9052560" cy="515789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Real world embedded applications will require multiple disparate NNs to be solved simultaneously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If ANNs fulfill their potential, they will be used for various system functions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the capacity provided by DRAM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Avoid dependency on SRAM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SRAM is easy to use, but capacity limitations impose ANN size restrictions.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Need to consider the system impact</a:t>
            </a:r>
          </a:p>
          <a:p>
            <a:pPr lvl="1">
              <a:spcBef>
                <a:spcPts val="600"/>
              </a:spcBef>
              <a:spcAft>
                <a:spcPts val="900"/>
              </a:spcAft>
            </a:pPr>
            <a:r>
              <a:rPr lang="en-US" dirty="0"/>
              <a:t>Research often focuses on point problems. Need to consider interaction between blocks.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6709"/>
            <a:ext cx="9052560" cy="973486"/>
          </a:xfrm>
        </p:spPr>
        <p:txBody>
          <a:bodyPr/>
          <a:lstStyle/>
          <a:p>
            <a:r>
              <a:rPr lang="en-US" dirty="0"/>
              <a:t>Pooling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47527"/>
            <a:ext cx="9052560" cy="3517371"/>
          </a:xfrm>
        </p:spPr>
        <p:txBody>
          <a:bodyPr/>
          <a:lstStyle/>
          <a:p>
            <a:r>
              <a:rPr lang="en-US" dirty="0"/>
              <a:t>Pooling performed by ordering previous layers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5" name="Picture 4" descr="pooling3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74" y="3203780"/>
            <a:ext cx="3326344" cy="2313321"/>
          </a:xfrm>
          <a:prstGeom prst="rect">
            <a:avLst/>
          </a:prstGeom>
        </p:spPr>
      </p:pic>
      <p:pic>
        <p:nvPicPr>
          <p:cNvPr id="6" name="Picture 5" descr="poolingImplem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89" y="3055848"/>
            <a:ext cx="3981062" cy="26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0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7829"/>
            <a:ext cx="9052560" cy="1210839"/>
          </a:xfrm>
        </p:spPr>
        <p:txBody>
          <a:bodyPr/>
          <a:lstStyle/>
          <a:p>
            <a:r>
              <a:rPr lang="en-US" dirty="0"/>
              <a:t>Example DRAM Access Sequence</a:t>
            </a:r>
          </a:p>
        </p:txBody>
      </p:sp>
      <p:pic>
        <p:nvPicPr>
          <p:cNvPr id="10" name="Picture 9" descr="DRAMReadPa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" y="2182955"/>
            <a:ext cx="8467049" cy="47277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85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754380" y="621861"/>
            <a:ext cx="8549640" cy="101374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Example Image Recognition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924" y="1635307"/>
            <a:ext cx="8968741" cy="5121411"/>
          </a:xfrm>
        </p:spPr>
        <p:txBody>
          <a:bodyPr rtlCol="0">
            <a:normAutofit/>
          </a:bodyPr>
          <a:lstStyle/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Example taken from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Krizhevsky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Monaco"/>
              </a:rPr>
              <a:t>Sutsever</a:t>
            </a: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, Hinton 2012 </a:t>
            </a:r>
            <a:r>
              <a:rPr lang="en-US" sz="2400" baseline="30000" dirty="0">
                <a:solidFill>
                  <a:srgbClr val="000000"/>
                </a:solidFill>
                <a:ea typeface="+mn-ea"/>
                <a:cs typeface="Monaco"/>
              </a:rPr>
              <a:t>[Kri12]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Seven layers but only first 3 layers shown</a:t>
            </a:r>
          </a:p>
          <a:p>
            <a:pPr marL="382059" indent="-382059" algn="l" fontAlgn="auto">
              <a:spcAft>
                <a:spcPts val="669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+mn-ea"/>
                <a:cs typeface="Monaco"/>
              </a:rPr>
              <a:t>~60M parameters(~2Gb), ~2GFLOP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3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TSV Power</a:t>
            </a:r>
          </a:p>
        </p:txBody>
      </p:sp>
      <p:pic>
        <p:nvPicPr>
          <p:cNvPr id="4" name="Picture 3" descr="TSVPower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27244"/>
            <a:ext cx="5092700" cy="433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311" y="1198239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[Liu12]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2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35816"/>
            <a:ext cx="9052560" cy="884768"/>
          </a:xfrm>
        </p:spPr>
        <p:txBody>
          <a:bodyPr/>
          <a:lstStyle/>
          <a:p>
            <a:r>
              <a:rPr lang="en-US" dirty="0"/>
              <a:t>DiRAM4 Stack</a:t>
            </a:r>
          </a:p>
        </p:txBody>
      </p:sp>
      <p:pic>
        <p:nvPicPr>
          <p:cNvPr id="4" name="Content Placeholder 3" descr="DiRAM4 Stack Figur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79" r="-29079"/>
          <a:stretch>
            <a:fillRect/>
          </a:stretch>
        </p:blipFill>
        <p:spPr>
          <a:xfrm>
            <a:off x="-330816" y="2230969"/>
            <a:ext cx="11429148" cy="4441773"/>
          </a:xfrm>
        </p:spPr>
      </p:pic>
      <p:sp>
        <p:nvSpPr>
          <p:cNvPr id="5" name="TextBox 4"/>
          <p:cNvSpPr txBox="1"/>
          <p:nvPr/>
        </p:nvSpPr>
        <p:spPr>
          <a:xfrm>
            <a:off x="6606082" y="735816"/>
            <a:ext cx="137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[Pat14]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016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3" y="4393618"/>
            <a:ext cx="9322305" cy="1747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98470" y="4037243"/>
            <a:ext cx="7961420" cy="217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72873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52865"/>
            <a:ext cx="9052560" cy="1328035"/>
          </a:xfrm>
        </p:spPr>
        <p:txBody>
          <a:bodyPr/>
          <a:lstStyle/>
          <a:p>
            <a:r>
              <a:rPr lang="en-US" dirty="0"/>
              <a:t>Consider an FMA running at the Stack bus speed of ~1GHz, from [GH11] table 1</a:t>
            </a:r>
          </a:p>
        </p:txBody>
      </p:sp>
      <p:pic>
        <p:nvPicPr>
          <p:cNvPr id="6" name="Picture 5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7" y="2525784"/>
            <a:ext cx="9322305" cy="2330576"/>
          </a:xfrm>
          <a:prstGeom prst="rect">
            <a:avLst/>
          </a:prstGeom>
        </p:spPr>
      </p:pic>
      <p:pic>
        <p:nvPicPr>
          <p:cNvPr id="4" name="Picture 3" descr="FMA-Power-Calculations (dragge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6" y="6256227"/>
            <a:ext cx="9390919" cy="1173865"/>
          </a:xfrm>
          <a:prstGeom prst="rect">
            <a:avLst/>
          </a:prstGeom>
        </p:spPr>
      </p:pic>
      <p:pic>
        <p:nvPicPr>
          <p:cNvPr id="5" name="Picture 4" descr="FMA-Power-Calculations (dragged)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6" y="5123758"/>
            <a:ext cx="9264477" cy="173708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8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220634" y="4346268"/>
            <a:ext cx="822960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4182" y="5027852"/>
            <a:ext cx="1077921" cy="458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43461"/>
            <a:ext cx="9052560" cy="979991"/>
          </a:xfrm>
        </p:spPr>
        <p:txBody>
          <a:bodyPr/>
          <a:lstStyle/>
          <a:p>
            <a:r>
              <a:rPr lang="en-US" dirty="0"/>
              <a:t>FMA Power/Area Estimate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" y="1836683"/>
            <a:ext cx="9052560" cy="13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marL="382059" indent="-382059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27795" indent="-318383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7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73531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782943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292355" indent="-254706" algn="l" defTabSz="5094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[GH11] figure 10 scaling from 45nm to 32nm whilst maintaining the mm</a:t>
            </a:r>
            <a:r>
              <a:rPr lang="en-US" baseline="38000" dirty="0"/>
              <a:t>2</a:t>
            </a:r>
            <a:r>
              <a:rPr lang="en-US" dirty="0"/>
              <a:t>/</a:t>
            </a:r>
            <a:r>
              <a:rPr lang="en-US" dirty="0" err="1"/>
              <a:t>Gflop</a:t>
            </a:r>
            <a:r>
              <a:rPr lang="en-US" dirty="0"/>
              <a:t> suggests a scaling factor of 0.53 </a:t>
            </a:r>
          </a:p>
        </p:txBody>
      </p:sp>
      <p:pic>
        <p:nvPicPr>
          <p:cNvPr id="4" name="Picture 3" descr="Screen Shot 2016-07-18 at 9.17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27" y="3516003"/>
            <a:ext cx="3456734" cy="3406271"/>
          </a:xfrm>
          <a:prstGeom prst="rect">
            <a:avLst/>
          </a:prstGeom>
        </p:spPr>
      </p:pic>
      <p:pic>
        <p:nvPicPr>
          <p:cNvPr id="9" name="Picture 8" descr="FMA-Power-Calculations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49" y="3857534"/>
            <a:ext cx="10945500" cy="205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85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6340"/>
            <a:ext cx="9052560" cy="1210839"/>
          </a:xfrm>
        </p:spPr>
        <p:txBody>
          <a:bodyPr/>
          <a:lstStyle/>
          <a:p>
            <a:r>
              <a:rPr lang="en-US" dirty="0"/>
              <a:t>TSV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60520"/>
            <a:ext cx="9052560" cy="5080961"/>
          </a:xfrm>
        </p:spPr>
        <p:txBody>
          <a:bodyPr/>
          <a:lstStyle/>
          <a:p>
            <a:r>
              <a:rPr lang="en-US" dirty="0"/>
              <a:t>Power Delivery</a:t>
            </a:r>
          </a:p>
          <a:p>
            <a:pPr lvl="1"/>
            <a:r>
              <a:rPr lang="en-US" dirty="0"/>
              <a:t>~2000TSV’s ~0.1mm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Stack Bus</a:t>
            </a:r>
          </a:p>
          <a:p>
            <a:pPr lvl="1"/>
            <a:r>
              <a:rPr lang="en-US" dirty="0"/>
              <a:t>2737 signals</a:t>
            </a:r>
          </a:p>
          <a:p>
            <a:pPr lvl="1"/>
            <a:r>
              <a:rPr lang="en-US" dirty="0"/>
              <a:t>Assume 2:1 for GND/VCC ~ 5500 TSV’s</a:t>
            </a:r>
          </a:p>
          <a:p>
            <a:pPr lvl="1"/>
            <a:r>
              <a:rPr lang="en-US" dirty="0"/>
              <a:t>5um pitch ~ 0.14mm</a:t>
            </a:r>
            <a:r>
              <a:rPr lang="en-US" baseline="30000" dirty="0"/>
              <a:t>2</a:t>
            </a:r>
            <a:r>
              <a:rPr lang="en-US" dirty="0"/>
              <a:t>/PE </a:t>
            </a:r>
          </a:p>
          <a:p>
            <a:pPr lvl="1"/>
            <a:r>
              <a:rPr lang="en-US" dirty="0"/>
              <a:t>8.8mm</a:t>
            </a:r>
            <a:r>
              <a:rPr lang="en-US" baseline="30000" dirty="0"/>
              <a:t>2</a:t>
            </a:r>
            <a:r>
              <a:rPr lang="en-US" dirty="0"/>
              <a:t> for 64 PE’s</a:t>
            </a:r>
          </a:p>
          <a:p>
            <a:r>
              <a:rPr lang="en-US" dirty="0"/>
              <a:t>DRAM Bus</a:t>
            </a:r>
          </a:p>
          <a:p>
            <a:pPr lvl="1"/>
            <a:r>
              <a:rPr lang="en-US" dirty="0"/>
              <a:t>4255 signals ~ 8500 TSV’s</a:t>
            </a:r>
          </a:p>
          <a:p>
            <a:pPr lvl="1"/>
            <a:r>
              <a:rPr lang="en-US" dirty="0"/>
              <a:t>13.6mm</a:t>
            </a:r>
            <a:r>
              <a:rPr lang="en-US" baseline="30000" dirty="0"/>
              <a:t>2</a:t>
            </a:r>
            <a:r>
              <a:rPr lang="en-US" dirty="0"/>
              <a:t> for 64 Ports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6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Older ASIC’s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3593"/>
            <a:ext cx="9052560" cy="53149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NeuroCube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HMC 3D-DRAM but dependence on SRAM limits support to CNNs</a:t>
            </a:r>
          </a:p>
          <a:p>
            <a:r>
              <a:rPr lang="en-US" dirty="0"/>
              <a:t>Eyeriss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discusses DRAM accesses but their focus is on the convolution operation</a:t>
            </a:r>
          </a:p>
          <a:p>
            <a:pPr lvl="1"/>
            <a:r>
              <a:rPr lang="en-US" dirty="0"/>
              <a:t>supports CNN convolution operation only</a:t>
            </a:r>
          </a:p>
          <a:p>
            <a:r>
              <a:rPr lang="en-US" dirty="0"/>
              <a:t>NnSP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cache between DRAM and 8Mb SRAM and will be limited by DRAM bandwidth</a:t>
            </a:r>
          </a:p>
          <a:p>
            <a:pPr lvl="1"/>
            <a:r>
              <a:rPr lang="en-US" dirty="0"/>
              <a:t>does not discuss multi-devices</a:t>
            </a:r>
          </a:p>
          <a:p>
            <a:r>
              <a:rPr lang="en-US" dirty="0"/>
              <a:t>Neuflow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limits their support to CNNs and in the case of Eyeriss only supports the convolution</a:t>
            </a:r>
          </a:p>
          <a:p>
            <a:pPr lvl="1"/>
            <a:r>
              <a:rPr lang="en-US" dirty="0"/>
              <a:t>will not support locally-connected ANNs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920" y="7278406"/>
            <a:ext cx="3795002" cy="413808"/>
          </a:xfrm>
        </p:spPr>
        <p:txBody>
          <a:bodyPr/>
          <a:lstStyle/>
          <a:p>
            <a:pPr algn="l">
              <a:defRPr/>
            </a:pPr>
            <a:r>
              <a:rPr lang="en-US" baseline="30000" dirty="0"/>
              <a:t>1</a:t>
            </a:r>
            <a:r>
              <a:rPr lang="en-US" dirty="0"/>
              <a:t> [Kim16], </a:t>
            </a:r>
            <a:r>
              <a:rPr lang="en-US" baseline="30000" dirty="0"/>
              <a:t>2</a:t>
            </a:r>
            <a:r>
              <a:rPr lang="en-US" dirty="0"/>
              <a:t> [Che16], </a:t>
            </a:r>
            <a:r>
              <a:rPr lang="en-US" baseline="30000" dirty="0"/>
              <a:t>3</a:t>
            </a:r>
            <a:r>
              <a:rPr lang="en-US" dirty="0"/>
              <a:t> [Esm05], </a:t>
            </a:r>
            <a:r>
              <a:rPr lang="en-US" baseline="30000" dirty="0"/>
              <a:t>4</a:t>
            </a:r>
            <a:r>
              <a:rPr lang="en-US" dirty="0"/>
              <a:t> [Far11]</a:t>
            </a:r>
          </a:p>
        </p:txBody>
      </p:sp>
    </p:spTree>
    <p:extLst>
      <p:ext uri="{BB962C8B-B14F-4D97-AF65-F5344CB8AC3E}">
        <p14:creationId xmlns:p14="http://schemas.microsoft.com/office/powerpoint/2010/main" val="33422171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46080"/>
            <a:ext cx="9052560" cy="1210839"/>
          </a:xfrm>
        </p:spPr>
        <p:txBody>
          <a:bodyPr/>
          <a:lstStyle/>
          <a:p>
            <a:r>
              <a:rPr lang="en-US" dirty="0"/>
              <a:t>State of the Art</a:t>
            </a:r>
            <a:br>
              <a:rPr lang="en-US" dirty="0"/>
            </a:br>
            <a:r>
              <a:rPr lang="en-US" dirty="0"/>
              <a:t>GPU’s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972911"/>
            <a:ext cx="9052560" cy="4836806"/>
          </a:xfrm>
        </p:spPr>
        <p:txBody>
          <a:bodyPr/>
          <a:lstStyle/>
          <a:p>
            <a:r>
              <a:rPr lang="en-US" dirty="0"/>
              <a:t>GPU’s target the general market and employ infrastructures not necessary for NN implementation</a:t>
            </a:r>
          </a:p>
          <a:p>
            <a:pPr lvl="1"/>
            <a:r>
              <a:rPr lang="en-US" dirty="0"/>
              <a:t>we associate power of GPU solution ~100-200W</a:t>
            </a:r>
          </a:p>
          <a:p>
            <a:pPr lvl="1"/>
            <a:r>
              <a:rPr lang="en-US" dirty="0"/>
              <a:t>Will still be limited by memory bandwidth although they are starting to utilize 3D-DRAM</a:t>
            </a:r>
          </a:p>
          <a:p>
            <a:pPr lvl="1"/>
            <a:r>
              <a:rPr lang="en-US" dirty="0"/>
              <a:t>general purpose architecture makes it hard/impossible to make full use of theoretical performance</a:t>
            </a:r>
          </a:p>
        </p:txBody>
      </p:sp>
      <p:pic>
        <p:nvPicPr>
          <p:cNvPr id="4" name="Picture 3" descr="table showing max vs actual performance of GPU running Conv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80" y="5018995"/>
            <a:ext cx="3514540" cy="1984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0674" y="6778997"/>
            <a:ext cx="70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[Far11]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674" y="5344115"/>
            <a:ext cx="778074" cy="418807"/>
          </a:xfrm>
          <a:prstGeom prst="roundRect">
            <a:avLst/>
          </a:prstGeom>
          <a:solidFill>
            <a:schemeClr val="accent6"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2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32550"/>
            <a:ext cx="9052560" cy="1210839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18" y="1533516"/>
            <a:ext cx="8927572" cy="5631167"/>
          </a:xfrm>
        </p:spPr>
        <p:txBody>
          <a:bodyPr>
            <a:normAutofit/>
          </a:bodyPr>
          <a:lstStyle/>
          <a:p>
            <a:r>
              <a:rPr lang="en-US" dirty="0"/>
              <a:t>Many embedded applications will/do have power, space and weight limitations</a:t>
            </a:r>
          </a:p>
          <a:p>
            <a:pPr lvl="1"/>
            <a:r>
              <a:rPr lang="en-US" dirty="0"/>
              <a:t>to achieve near or at real-time processing, current solutions require high power and high real-estate</a:t>
            </a:r>
          </a:p>
          <a:p>
            <a:pPr lvl="2"/>
            <a:r>
              <a:rPr lang="en-US" dirty="0"/>
              <a:t>GPU solutions large and high power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ASIC’s better than GPUs</a:t>
            </a:r>
          </a:p>
          <a:p>
            <a:pPr lvl="2" fontAlgn="auto">
              <a:spcAft>
                <a:spcPts val="669"/>
              </a:spcAft>
              <a:defRPr/>
            </a:pPr>
            <a:r>
              <a:rPr lang="en-US" dirty="0">
                <a:solidFill>
                  <a:srgbClr val="000000"/>
                </a:solidFill>
                <a:cs typeface="Monaco"/>
              </a:rPr>
              <a:t>Both have memory bandwidth limitations when reuse opportunities do not </a:t>
            </a:r>
            <a:r>
              <a:rPr lang="en-US" dirty="0" smtClean="0">
                <a:solidFill>
                  <a:srgbClr val="000000"/>
                </a:solidFill>
                <a:cs typeface="Monaco"/>
              </a:rPr>
              <a:t>exist</a:t>
            </a:r>
            <a:endParaRPr lang="en-US" dirty="0">
              <a:solidFill>
                <a:srgbClr val="000000"/>
              </a:solidFill>
              <a:cs typeface="Monac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0"/>
    </mc:Choice>
    <mc:Fallback xmlns="">
      <p:transition xmlns:p14="http://schemas.microsoft.com/office/powerpoint/2010/main" spd="slow" advTm="1003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20434"/>
            <a:ext cx="9052560" cy="863658"/>
          </a:xfrm>
        </p:spPr>
        <p:txBody>
          <a:bodyPr/>
          <a:lstStyle/>
          <a:p>
            <a:r>
              <a:rPr lang="en-US" dirty="0"/>
              <a:t>Detailed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3" name="Picture 2" descr="DetailedBlockDiagra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254718"/>
            <a:ext cx="9099550" cy="301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60" y="2415942"/>
            <a:ext cx="253365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510" y="3065780"/>
            <a:ext cx="4908550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6060" y="3765550"/>
            <a:ext cx="68580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220" y="3749040"/>
            <a:ext cx="3517900" cy="37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640" y="3289300"/>
            <a:ext cx="55245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8610" y="4460708"/>
            <a:ext cx="11811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6485" y="3964940"/>
            <a:ext cx="984250" cy="158750"/>
          </a:xfrm>
          <a:prstGeom prst="rect">
            <a:avLst/>
          </a:prstGeom>
        </p:spPr>
      </p:pic>
      <p:pic>
        <p:nvPicPr>
          <p:cNvPr id="13" name="Picture 12" descr="Screen Shot 2018-02-21 at 1.55.18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86" y="5270968"/>
            <a:ext cx="1572929" cy="1862870"/>
          </a:xfrm>
          <a:prstGeom prst="rect">
            <a:avLst/>
          </a:prstGeom>
        </p:spPr>
      </p:pic>
      <p:pic>
        <p:nvPicPr>
          <p:cNvPr id="14" name="Picture 13" descr="Screen Shot 2018-02-21 at 1.52.30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20" y="5499782"/>
            <a:ext cx="1528795" cy="1634056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6836766" y="5270968"/>
            <a:ext cx="2283945" cy="1959385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06998" flipH="1">
            <a:off x="7641775" y="5533574"/>
            <a:ext cx="704051" cy="1292300"/>
          </a:xfrm>
          <a:prstGeom prst="corner">
            <a:avLst>
              <a:gd name="adj1" fmla="val 50000"/>
              <a:gd name="adj2" fmla="val 47732"/>
            </a:avLst>
          </a:prstGeom>
          <a:solidFill>
            <a:srgbClr val="21FF0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eSta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515870"/>
            <a:ext cx="35179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710782"/>
            <a:ext cx="9052560" cy="989328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14205"/>
            <a:ext cx="8763000" cy="5426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3DIC Architecture</a:t>
            </a:r>
          </a:p>
          <a:p>
            <a:pPr lvl="1"/>
            <a:r>
              <a:rPr lang="en-US" dirty="0"/>
              <a:t>reduces energy and area</a:t>
            </a:r>
          </a:p>
          <a:p>
            <a:pPr lvl="1"/>
            <a:r>
              <a:rPr lang="en-US" dirty="0"/>
              <a:t>increase connectivity and bandwidth</a:t>
            </a:r>
          </a:p>
          <a:p>
            <a:r>
              <a:rPr lang="en-US" dirty="0"/>
              <a:t>3D-DRAM</a:t>
            </a:r>
          </a:p>
          <a:p>
            <a:pPr lvl="1"/>
            <a:r>
              <a:rPr lang="en-US" dirty="0"/>
              <a:t>provide high bandwidth and large storage</a:t>
            </a:r>
          </a:p>
          <a:p>
            <a:pPr lvl="1"/>
            <a:r>
              <a:rPr lang="en-US" dirty="0"/>
              <a:t>operate directly out of DRAM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data structures to ensure neural network data can be accessed efficiency</a:t>
            </a:r>
          </a:p>
          <a:p>
            <a:r>
              <a:rPr lang="en-US" dirty="0"/>
              <a:t>Specialized processing layers</a:t>
            </a:r>
          </a:p>
          <a:p>
            <a:pPr lvl="1"/>
            <a:r>
              <a:rPr lang="en-US" dirty="0"/>
              <a:t>provide special functions to aid in acceleration of target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09"/>
    </mc:Choice>
    <mc:Fallback xmlns="">
      <p:transition xmlns:p14="http://schemas.microsoft.com/office/powerpoint/2010/main" spd="slow" advTm="1395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ncstate-ppt-template-horizontal-left-logo.potx</Template>
  <TotalTime>15812</TotalTime>
  <Words>4409</Words>
  <Application>Microsoft Macintosh PowerPoint</Application>
  <PresentationFormat>Custom</PresentationFormat>
  <Paragraphs>780</Paragraphs>
  <Slides>80</Slides>
  <Notes>56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ncstate-ppt-template-horizontal-left-logo</vt:lpstr>
      <vt:lpstr>Worksheet</vt:lpstr>
      <vt:lpstr>A 3DIC system to aid in the acceleration of systems that employ multiple instances of artificial neural networks</vt:lpstr>
      <vt:lpstr>Outline</vt:lpstr>
      <vt:lpstr>Introduction</vt:lpstr>
      <vt:lpstr>Introduction</vt:lpstr>
      <vt:lpstr>Introduction</vt:lpstr>
      <vt:lpstr>Research</vt:lpstr>
      <vt:lpstr>Mission Statement</vt:lpstr>
      <vt:lpstr>Problem</vt:lpstr>
      <vt:lpstr>Solution</vt:lpstr>
      <vt:lpstr>Feasibility</vt:lpstr>
      <vt:lpstr>Contribution</vt:lpstr>
      <vt:lpstr>Artificial Neural Networks</vt:lpstr>
      <vt:lpstr>Artificial Neural Networks</vt:lpstr>
      <vt:lpstr>Summary : Target application and ANN type’s</vt:lpstr>
      <vt:lpstr>State-of-the-art</vt:lpstr>
      <vt:lpstr>State of the Art ASIC’s</vt:lpstr>
      <vt:lpstr>State of the Art ASIC’s</vt:lpstr>
      <vt:lpstr>State of the Art</vt:lpstr>
      <vt:lpstr>System Requirements</vt:lpstr>
      <vt:lpstr>Architecture Blocks</vt:lpstr>
      <vt:lpstr>System Solution</vt:lpstr>
      <vt:lpstr>System Solution</vt:lpstr>
      <vt:lpstr>3D Physical Configuration</vt:lpstr>
      <vt:lpstr>Sub-System Column (SSC)</vt:lpstr>
      <vt:lpstr>Solution Block Diagram</vt:lpstr>
      <vt:lpstr>System Connectivity</vt:lpstr>
      <vt:lpstr>Architecture Requirements</vt:lpstr>
      <vt:lpstr>Instructions</vt:lpstr>
      <vt:lpstr>Instruction Decode</vt:lpstr>
      <vt:lpstr>Compute Instruction</vt:lpstr>
      <vt:lpstr>Configuration</vt:lpstr>
      <vt:lpstr>Data Storage and access</vt:lpstr>
      <vt:lpstr>Storage descriptors</vt:lpstr>
      <vt:lpstr>NoC</vt:lpstr>
      <vt:lpstr>Manager Layer</vt:lpstr>
      <vt:lpstr>Manager Layer</vt:lpstr>
      <vt:lpstr>DRAM Customizations</vt:lpstr>
      <vt:lpstr>DRAM Customizations</vt:lpstr>
      <vt:lpstr>Processing (PE) Layer</vt:lpstr>
      <vt:lpstr>Processing (PE) Layer</vt:lpstr>
      <vt:lpstr>Detailed Block Diagram</vt:lpstr>
      <vt:lpstr>Detailed Block Diagram</vt:lpstr>
      <vt:lpstr>Test Performance</vt:lpstr>
      <vt:lpstr>Baseline ANN Performance</vt:lpstr>
      <vt:lpstr>AREA</vt:lpstr>
      <vt:lpstr>Power/Area Scaling assumptions</vt:lpstr>
      <vt:lpstr>Manager AREA</vt:lpstr>
      <vt:lpstr>PE AREA</vt:lpstr>
      <vt:lpstr>Area placement study</vt:lpstr>
      <vt:lpstr>Power Summary</vt:lpstr>
      <vt:lpstr>Comparison</vt:lpstr>
      <vt:lpstr>Summary</vt:lpstr>
      <vt:lpstr>Publication(s)</vt:lpstr>
      <vt:lpstr>References</vt:lpstr>
      <vt:lpstr>Backup</vt:lpstr>
      <vt:lpstr>Artificial Neural Networks Rate-based</vt:lpstr>
      <vt:lpstr>Manager Layer</vt:lpstr>
      <vt:lpstr>Processing (PE) Layer</vt:lpstr>
      <vt:lpstr>Power/Area Scaling assumptions</vt:lpstr>
      <vt:lpstr>DRAM and Stack Buses</vt:lpstr>
      <vt:lpstr>Manager Controller</vt:lpstr>
      <vt:lpstr>MRC</vt:lpstr>
      <vt:lpstr>RDP</vt:lpstr>
      <vt:lpstr>MWC</vt:lpstr>
      <vt:lpstr>PE Controller</vt:lpstr>
      <vt:lpstr>SIMD Wrapper</vt:lpstr>
      <vt:lpstr>Streaming Operations</vt:lpstr>
      <vt:lpstr>Classifier Implementation</vt:lpstr>
      <vt:lpstr>Classifier Implementation</vt:lpstr>
      <vt:lpstr>Pooling Implementation</vt:lpstr>
      <vt:lpstr>Example DRAM Access Sequence</vt:lpstr>
      <vt:lpstr>Example Image Recognition CNN</vt:lpstr>
      <vt:lpstr>TSV Power</vt:lpstr>
      <vt:lpstr>DiRAM4 Stack</vt:lpstr>
      <vt:lpstr>FMA Power/Area Estimate</vt:lpstr>
      <vt:lpstr>FMA Power/Area Estimate</vt:lpstr>
      <vt:lpstr>TSV Area</vt:lpstr>
      <vt:lpstr>State of the Art Older ASIC’s</vt:lpstr>
      <vt:lpstr>State of the Art GPU’s</vt:lpstr>
      <vt:lpstr>Detailed Block Diagram</vt:lpstr>
    </vt:vector>
  </TitlesOfParts>
  <Manager/>
  <Company>NC State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Lee B Baker</dc:creator>
  <cp:keywords/>
  <dc:description/>
  <cp:lastModifiedBy>Lee Baker</cp:lastModifiedBy>
  <cp:revision>1396</cp:revision>
  <cp:lastPrinted>2018-02-22T19:39:25Z</cp:lastPrinted>
  <dcterms:created xsi:type="dcterms:W3CDTF">2014-04-10T19:16:28Z</dcterms:created>
  <dcterms:modified xsi:type="dcterms:W3CDTF">2018-02-23T21:07:09Z</dcterms:modified>
  <cp:category/>
</cp:coreProperties>
</file>